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1115" r:id="rId2"/>
    <p:sldId id="1271" r:id="rId3"/>
    <p:sldId id="1878" r:id="rId4"/>
    <p:sldId id="259" r:id="rId5"/>
    <p:sldId id="1807" r:id="rId6"/>
    <p:sldId id="1808" r:id="rId7"/>
    <p:sldId id="1857" r:id="rId8"/>
    <p:sldId id="1314" r:id="rId9"/>
    <p:sldId id="1851" r:id="rId10"/>
    <p:sldId id="1858" r:id="rId11"/>
    <p:sldId id="1859" r:id="rId12"/>
    <p:sldId id="1318" r:id="rId13"/>
    <p:sldId id="1393" r:id="rId14"/>
    <p:sldId id="1819" r:id="rId15"/>
    <p:sldId id="1394" r:id="rId16"/>
    <p:sldId id="1860" r:id="rId17"/>
    <p:sldId id="1861" r:id="rId18"/>
    <p:sldId id="1336" r:id="rId19"/>
    <p:sldId id="1352" r:id="rId20"/>
    <p:sldId id="1421" r:id="rId21"/>
    <p:sldId id="1356" r:id="rId22"/>
    <p:sldId id="1411" r:id="rId23"/>
    <p:sldId id="1423" r:id="rId24"/>
    <p:sldId id="1850" r:id="rId25"/>
    <p:sldId id="1862" r:id="rId26"/>
    <p:sldId id="1863" r:id="rId27"/>
    <p:sldId id="1864" r:id="rId28"/>
    <p:sldId id="1874" r:id="rId29"/>
    <p:sldId id="1875" r:id="rId30"/>
    <p:sldId id="1879" r:id="rId31"/>
    <p:sldId id="1880" r:id="rId32"/>
    <p:sldId id="1876" r:id="rId33"/>
    <p:sldId id="1866" r:id="rId34"/>
    <p:sldId id="1877" r:id="rId35"/>
    <p:sldId id="1873" r:id="rId36"/>
    <p:sldId id="1867" r:id="rId37"/>
    <p:sldId id="1136" r:id="rId38"/>
    <p:sldId id="265" r:id="rId39"/>
    <p:sldId id="266" r:id="rId40"/>
    <p:sldId id="267" r:id="rId41"/>
    <p:sldId id="1137" r:id="rId42"/>
    <p:sldId id="1138" r:id="rId43"/>
    <p:sldId id="1139" r:id="rId44"/>
    <p:sldId id="114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257"/>
    <p:restoredTop sz="96327"/>
  </p:normalViewPr>
  <p:slideViewPr>
    <p:cSldViewPr snapToGrid="0" snapToObjects="1">
      <p:cViewPr varScale="1">
        <p:scale>
          <a:sx n="152" d="100"/>
          <a:sy n="152" d="100"/>
        </p:scale>
        <p:origin x="440" y="192"/>
      </p:cViewPr>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047BC-1048-9B4D-999C-B8FC6DDBB55A}"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64D6C-2B70-8145-8077-6F89015A278B}" type="slidenum">
              <a:rPr lang="en-US" smtClean="0"/>
              <a:t>‹#›</a:t>
            </a:fld>
            <a:endParaRPr lang="en-US"/>
          </a:p>
        </p:txBody>
      </p:sp>
    </p:spTree>
    <p:extLst>
      <p:ext uri="{BB962C8B-B14F-4D97-AF65-F5344CB8AC3E}">
        <p14:creationId xmlns:p14="http://schemas.microsoft.com/office/powerpoint/2010/main" val="9055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E82683-2E85-4721-9FF6-915D29D60424}"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77729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2D2EDF-6A62-4660-A20B-5D6D0D49BEF8}"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57076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AB3814-BDE8-4C75-A7B9-2FDE22A3C784}"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52496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9BA17F3-10DB-4599-B341-9D95098AECDC}"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44323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26777FA-EAEF-4807-802C-C4B5CF96A891}"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76717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E20347-C8ED-4BA1-B179-1DA4B3D600B8}"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0532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8D3A29-106D-403C-8328-625F440C64EA}"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73006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C1425-89FB-4C85-96F3-4DE00806159B}"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18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2A675D-1F7E-4E09-9860-48B95FCEF164}"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57713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ABBF04-663A-4A7C-8094-AB89E55597FD}"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44870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4A0E455-3C4B-492D-85B5-141AE2E8036F}" type="datetime1">
              <a:rPr lang="en-US" smtClean="0"/>
              <a:t>10/20/23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197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54F90B-4B98-499D-B9E1-AAD755513560}"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82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7EA-74FC-AD02-A12F-C53CC89BC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E70C3E-1562-BA37-A824-7E1DFC58D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E0F3A-E9B4-1B60-0575-5E14C32F4811}"/>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FADEE3A4-6BC6-76DA-C6AD-08BD76036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03837-5813-F820-376C-2A43D6F952C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36304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28F-522A-4210-94AB-410E0E295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EFD6E-189E-9962-2D77-2E12038E5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FE8A-EDDA-7D22-6B6C-203B570DF7FC}"/>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725080DB-A48A-2DD3-9888-9199BA219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94B11-6251-C774-9ABB-BD32533EC481}"/>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07288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C6B1F-84C6-3975-A229-79C52ADB4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398E28-05B8-688C-35BE-D1A404DFA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128C1-6DE1-87F1-0460-2D648CCACF32}"/>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9CEF6103-6A8F-9770-53E7-B91D612E6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92830-F820-7F31-9272-C908F7EDB65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99343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39793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7CDC-83F0-BCD5-502C-9506AD9D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8DFC-1827-9026-F80B-89EAAF034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7480E-C967-F96B-5360-2855FE117D63}"/>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F7DC7E20-F91B-5D71-8278-EC3134A33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A083B-83C0-9400-C19A-422CEFEDB3D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18183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F813-BE2A-E007-FA28-38AC8D26E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1F0ED-9AFD-FB75-642B-62FA327A8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06B79-33D2-898B-E252-EA59C8CC366E}"/>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A4D8570F-BC23-3CBF-0FA7-02A08ADE1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77966-0F8E-E891-B33F-10BE5ACD5D6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97083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3751-216C-75BF-B058-8D5317D97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17445-F792-A46B-CBD8-EDC6735BC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F1833E-A8A2-444D-BAB1-7DC3DF424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0CAD80-034B-8BCA-2BCE-670FEC69B337}"/>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6" name="Footer Placeholder 5">
            <a:extLst>
              <a:ext uri="{FF2B5EF4-FFF2-40B4-BE49-F238E27FC236}">
                <a16:creationId xmlns:a16="http://schemas.microsoft.com/office/drawing/2014/main" id="{643DEF8C-B182-CD82-3AF0-2E5A7E809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D4DBB-E319-A718-4468-F03AAA435FD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5288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4D27-9F9C-4801-440F-E2FF5F20E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3AF55-74B1-1A99-FF5E-BDE16ADC5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4AC89A-7F6B-8E94-7A3E-3779E2C4A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C18E2F-D515-4FAD-37EA-603DE7C26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A5AD2-E254-2137-5CBF-FE0EFDC5D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B4F68-C8F1-95B4-89D0-29D6AF4E0894}"/>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8" name="Footer Placeholder 7">
            <a:extLst>
              <a:ext uri="{FF2B5EF4-FFF2-40B4-BE49-F238E27FC236}">
                <a16:creationId xmlns:a16="http://schemas.microsoft.com/office/drawing/2014/main" id="{95FC173B-F721-103B-9A99-E08E666EAF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F2E212-B1DE-B58F-BBD4-18B32C4B3618}"/>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99819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2A46-CD41-D801-D517-15E70129E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92000-E946-7FBD-A9CC-7600B5E7D2D2}"/>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4" name="Footer Placeholder 3">
            <a:extLst>
              <a:ext uri="{FF2B5EF4-FFF2-40B4-BE49-F238E27FC236}">
                <a16:creationId xmlns:a16="http://schemas.microsoft.com/office/drawing/2014/main" id="{9529E9B0-437F-AAA9-5160-F985323319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5423D8-04DE-C1BB-11F1-5D2704F919E6}"/>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0303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679B0-989C-0028-EF1B-FA343AC1C7D1}"/>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3" name="Footer Placeholder 2">
            <a:extLst>
              <a:ext uri="{FF2B5EF4-FFF2-40B4-BE49-F238E27FC236}">
                <a16:creationId xmlns:a16="http://schemas.microsoft.com/office/drawing/2014/main" id="{2CD2EDF4-7DBB-2AED-94AC-35241C496F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D0DCFA-FE0F-81D4-B138-16C29E911FBB}"/>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518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9812-0594-1389-BBB8-F89D3EA8F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362AA-146E-F9FF-632E-403D7D1AF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5C498-54A8-EB5E-8F3C-D04B27D55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B2D00-5938-47DE-ED97-811FB0E4F164}"/>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6" name="Footer Placeholder 5">
            <a:extLst>
              <a:ext uri="{FF2B5EF4-FFF2-40B4-BE49-F238E27FC236}">
                <a16:creationId xmlns:a16="http://schemas.microsoft.com/office/drawing/2014/main" id="{F818FA46-9443-1F65-6A6F-B0344BB7A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53EB9-FE33-EA5F-B474-F5A88A534417}"/>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63806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04D-F362-D68D-CB61-CB8931E5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E02D48-D1DB-EB7C-EB24-41E34AC32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5AE87-9BF9-AA45-BCC5-6D4A1382F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F9A7A-D6E7-3D1B-3843-5CC39E5295B9}"/>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6" name="Footer Placeholder 5">
            <a:extLst>
              <a:ext uri="{FF2B5EF4-FFF2-40B4-BE49-F238E27FC236}">
                <a16:creationId xmlns:a16="http://schemas.microsoft.com/office/drawing/2014/main" id="{5F5EC187-4660-3290-88C7-E626B3C52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A875A-A28E-BD75-F16F-D7FB7DC622F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26298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BC501-DABE-035A-1C2F-77B48E3D5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71081C-AB55-E602-5326-519564B59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48359-FF65-66CB-61C6-8142CBFCD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6B084436-5871-A71D-82CC-DB5369564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F7586A-05D4-F11C-41F4-FBFED54E1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5643-D884-694F-ADCB-3F4DA390586C}" type="slidenum">
              <a:rPr lang="en-US" smtClean="0"/>
              <a:t>‹#›</a:t>
            </a:fld>
            <a:endParaRPr lang="en-US"/>
          </a:p>
        </p:txBody>
      </p:sp>
    </p:spTree>
    <p:extLst>
      <p:ext uri="{BB962C8B-B14F-4D97-AF65-F5344CB8AC3E}">
        <p14:creationId xmlns:p14="http://schemas.microsoft.com/office/powerpoint/2010/main" val="145216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onezero.medium.com/a-permanent-nightmare-pinterest-moderators-fight-to-keep-horrifying-content-off-the-platform-4d8e7ec822fe" TargetMode="Externa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thebureauinvestigates.com/stories/2022-10-20/behind-tiktoks-boom-a-legion-of-traumatised-10-a-day-content-moderators" TargetMode="External"/><Relationship Id="rId5" Type="http://schemas.openxmlformats.org/officeDocument/2006/relationships/image" Target="../media/image6.png"/><Relationship Id="rId4" Type="http://schemas.openxmlformats.org/officeDocument/2006/relationships/hyperlink" Target="https://www.wired.com/2014/10/content-moderation/"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s://www.nbcnews.com/tech/innovation/openai-chatgpt-ai-jobs-contractors-talk-shadow-workforce-powers-rcna81892" TargetMode="Externa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technologyreview.com/2021/03/11/1020600/facebook-responsible-ai-misinformation/"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0.png"/><Relationship Id="rId7"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41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humancomputation.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ü"/>
            </a:pPr>
            <a:r>
              <a:rPr lang="en-US" dirty="0"/>
              <a:t>Easy</a:t>
            </a:r>
          </a:p>
          <a:p>
            <a:pPr lvl="1">
              <a:buFont typeface="Wingdings" pitchFamily="2" charset="2"/>
              <a:buChar char="ü"/>
            </a:pPr>
            <a:r>
              <a:rPr lang="en-US" dirty="0"/>
              <a:t>Inference (</a:t>
            </a:r>
            <a:r>
              <a:rPr lang="en-US" i="1" dirty="0"/>
              <a:t>fit</a:t>
            </a:r>
            <a:r>
              <a:rPr lang="en-US" dirty="0"/>
              <a:t>)</a:t>
            </a:r>
          </a:p>
          <a:p>
            <a:pPr lvl="1">
              <a:buFont typeface="Wingdings" pitchFamily="2" charset="2"/>
              <a:buChar char="ü"/>
            </a:pPr>
            <a:r>
              <a:rPr lang="en-US" dirty="0"/>
              <a:t>Fine-Tuning (</a:t>
            </a:r>
            <a:r>
              <a:rPr lang="en-US" i="1" dirty="0"/>
              <a:t>predict</a:t>
            </a:r>
            <a:r>
              <a:rPr lang="en-US" dirty="0"/>
              <a:t>)</a:t>
            </a:r>
          </a:p>
          <a:p>
            <a:pPr>
              <a:buFont typeface="Wingdings" pitchFamily="2" charset="2"/>
              <a:buChar char="ü"/>
            </a:pPr>
            <a:r>
              <a:rPr lang="en-US" dirty="0"/>
              <a:t>Hard</a:t>
            </a:r>
          </a:p>
          <a:p>
            <a:pPr lvl="1">
              <a:buFont typeface="Wingdings" pitchFamily="2" charset="2"/>
              <a:buChar char="ü"/>
            </a:pPr>
            <a:r>
              <a:rPr lang="en-US" dirty="0"/>
              <a:t>Pre-training</a:t>
            </a:r>
          </a:p>
          <a:p>
            <a:pPr>
              <a:buFont typeface="Wingdings" pitchFamily="2" charset="2"/>
              <a:buChar char="Ø"/>
            </a:pPr>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Lifecycle of a label</a:t>
            </a:r>
          </a:p>
        </p:txBody>
      </p:sp>
      <p:sp>
        <p:nvSpPr>
          <p:cNvPr id="2" name="Text Placeholder 1"/>
          <p:cNvSpPr>
            <a:spLocks noGrp="1"/>
          </p:cNvSpPr>
          <p:nvPr>
            <p:ph idx="1"/>
          </p:nvPr>
        </p:nvSpPr>
        <p:spPr>
          <a:xfrm>
            <a:off x="838200" y="1825625"/>
            <a:ext cx="2952565" cy="4351338"/>
          </a:xfrm>
        </p:spPr>
        <p:txBody>
          <a:bodyPr/>
          <a:lstStyle/>
          <a:p>
            <a:r>
              <a:rPr lang="en-US" dirty="0"/>
              <a:t>Information retrieval example</a:t>
            </a:r>
          </a:p>
        </p:txBody>
      </p:sp>
      <p:pic>
        <p:nvPicPr>
          <p:cNvPr id="4" name="Picture 3"/>
          <p:cNvPicPr/>
          <p:nvPr/>
        </p:nvPicPr>
        <p:blipFill>
          <a:blip r:embed="rId2"/>
          <a:stretch>
            <a:fillRect/>
          </a:stretch>
        </p:blipFill>
        <p:spPr>
          <a:xfrm>
            <a:off x="3714717" y="1337343"/>
            <a:ext cx="4762568" cy="5151330"/>
          </a:xfrm>
          <a:prstGeom prst="rect">
            <a:avLst/>
          </a:prstGeom>
        </p:spPr>
      </p:pic>
      <p:sp>
        <p:nvSpPr>
          <p:cNvPr id="5" name="Right Brace 4"/>
          <p:cNvSpPr/>
          <p:nvPr/>
        </p:nvSpPr>
        <p:spPr>
          <a:xfrm>
            <a:off x="8635870" y="1412044"/>
            <a:ext cx="298808" cy="216636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7" name="TextBox 6"/>
          <p:cNvSpPr txBox="1"/>
          <p:nvPr/>
        </p:nvSpPr>
        <p:spPr>
          <a:xfrm>
            <a:off x="9093265" y="2024531"/>
            <a:ext cx="2667294"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a crowd to label a data set</a:t>
            </a:r>
          </a:p>
        </p:txBody>
      </p:sp>
      <p:sp>
        <p:nvSpPr>
          <p:cNvPr id="8" name="TextBox 7"/>
          <p:cNvSpPr txBox="1"/>
          <p:nvPr/>
        </p:nvSpPr>
        <p:spPr>
          <a:xfrm>
            <a:off x="9161811" y="4400127"/>
            <a:ext cx="2763270"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ML to process the complete data set</a:t>
            </a:r>
          </a:p>
        </p:txBody>
      </p:sp>
      <p:sp>
        <p:nvSpPr>
          <p:cNvPr id="9" name="Right Brace 8"/>
          <p:cNvSpPr/>
          <p:nvPr/>
        </p:nvSpPr>
        <p:spPr>
          <a:xfrm>
            <a:off x="8635870" y="3612991"/>
            <a:ext cx="298808" cy="272939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8055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EE94-3BF7-9D8B-9811-9937BEFBF051}"/>
              </a:ext>
            </a:extLst>
          </p:cNvPr>
          <p:cNvSpPr>
            <a:spLocks noGrp="1"/>
          </p:cNvSpPr>
          <p:nvPr>
            <p:ph type="title"/>
          </p:nvPr>
        </p:nvSpPr>
        <p:spPr/>
        <p:txBody>
          <a:bodyPr/>
          <a:lstStyle/>
          <a:p>
            <a:r>
              <a:rPr lang="en-US" dirty="0"/>
              <a:t>Relevance labels</a:t>
            </a:r>
          </a:p>
        </p:txBody>
      </p:sp>
      <p:sp>
        <p:nvSpPr>
          <p:cNvPr id="3" name="Content Placeholder 2">
            <a:extLst>
              <a:ext uri="{FF2B5EF4-FFF2-40B4-BE49-F238E27FC236}">
                <a16:creationId xmlns:a16="http://schemas.microsoft.com/office/drawing/2014/main" id="{F332A036-04EA-D36B-F5A8-9A2AEDEF49E4}"/>
              </a:ext>
            </a:extLst>
          </p:cNvPr>
          <p:cNvSpPr>
            <a:spLocks noGrp="1"/>
          </p:cNvSpPr>
          <p:nvPr>
            <p:ph idx="1"/>
          </p:nvPr>
        </p:nvSpPr>
        <p:spPr/>
        <p:txBody>
          <a:bodyPr/>
          <a:lstStyle/>
          <a:p>
            <a:r>
              <a:rPr lang="en-US" dirty="0"/>
              <a:t>Indicate whether a search result is valuable to a searcher</a:t>
            </a:r>
          </a:p>
          <a:p>
            <a:r>
              <a:rPr lang="en-US" dirty="0"/>
              <a:t>Key in evaluation and optimization IR systems</a:t>
            </a:r>
          </a:p>
          <a:p>
            <a:r>
              <a:rPr lang="en-US" dirty="0"/>
              <a:t>Editors or experts</a:t>
            </a:r>
          </a:p>
          <a:p>
            <a:pPr lvl="1"/>
            <a:r>
              <a:rPr lang="en-US" dirty="0"/>
              <a:t>TREC-style</a:t>
            </a:r>
          </a:p>
          <a:p>
            <a:r>
              <a:rPr lang="en-US" dirty="0"/>
              <a:t>Crowdsourcing</a:t>
            </a:r>
          </a:p>
          <a:p>
            <a:r>
              <a:rPr lang="en-US" dirty="0"/>
              <a:t>LLMs</a:t>
            </a:r>
          </a:p>
          <a:p>
            <a:pPr marL="457200" lvl="1" indent="0">
              <a:buNone/>
            </a:pPr>
            <a:endParaRPr lang="en-US" dirty="0"/>
          </a:p>
        </p:txBody>
      </p:sp>
    </p:spTree>
    <p:extLst>
      <p:ext uri="{BB962C8B-B14F-4D97-AF65-F5344CB8AC3E}">
        <p14:creationId xmlns:p14="http://schemas.microsoft.com/office/powerpoint/2010/main" val="1571813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 with that </a:t>
            </a:r>
            <a:r>
              <a:rPr lang="en-US" strike="sngStrike" dirty="0"/>
              <a:t>axe</a:t>
            </a:r>
            <a:r>
              <a:rPr lang="en-US" dirty="0"/>
              <a:t> data, Eugene</a:t>
            </a:r>
          </a:p>
        </p:txBody>
      </p:sp>
      <p:sp>
        <p:nvSpPr>
          <p:cNvPr id="3" name="Content Placeholder 2"/>
          <p:cNvSpPr>
            <a:spLocks noGrp="1"/>
          </p:cNvSpPr>
          <p:nvPr>
            <p:ph idx="1"/>
          </p:nvPr>
        </p:nvSpPr>
        <p:spPr/>
        <p:txBody>
          <a:bodyPr/>
          <a:lstStyle/>
          <a:p>
            <a:r>
              <a:rPr lang="en-US" dirty="0"/>
              <a:t>In the era of big data and machine learning </a:t>
            </a:r>
          </a:p>
          <a:p>
            <a:pPr lvl="1"/>
            <a:r>
              <a:rPr lang="en-US" dirty="0"/>
              <a:t>labels -&gt; features -&gt; predictive model -&gt; optimization</a:t>
            </a:r>
          </a:p>
          <a:p>
            <a:r>
              <a:rPr lang="en-US" dirty="0"/>
              <a:t>Labeling perceived as boring</a:t>
            </a:r>
          </a:p>
          <a:p>
            <a:r>
              <a:rPr lang="en-US" dirty="0"/>
              <a:t>Tendency to rush labeling</a:t>
            </a:r>
          </a:p>
          <a:p>
            <a:r>
              <a:rPr lang="en-US" dirty="0"/>
              <a:t>Quality is key </a:t>
            </a:r>
          </a:p>
          <a:p>
            <a:pPr lvl="1"/>
            <a:r>
              <a:rPr lang="en-US" dirty="0"/>
              <a:t>Garbage in, garbage out</a:t>
            </a:r>
          </a:p>
          <a:p>
            <a:r>
              <a:rPr lang="en-US" dirty="0"/>
              <a:t>Own the entire stack</a:t>
            </a:r>
          </a:p>
          <a:p>
            <a:pPr lvl="1"/>
            <a:r>
              <a:rPr lang="en-US" dirty="0"/>
              <a:t>Labeling, modeling, infrastructure, deployment</a:t>
            </a:r>
          </a:p>
        </p:txBody>
      </p:sp>
    </p:spTree>
    <p:extLst>
      <p:ext uri="{BB962C8B-B14F-4D97-AF65-F5344CB8AC3E}">
        <p14:creationId xmlns:p14="http://schemas.microsoft.com/office/powerpoint/2010/main" val="421108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the field</a:t>
            </a:r>
          </a:p>
        </p:txBody>
      </p:sp>
      <p:sp>
        <p:nvSpPr>
          <p:cNvPr id="3" name="Content Placeholder 2"/>
          <p:cNvSpPr>
            <a:spLocks noGrp="1"/>
          </p:cNvSpPr>
          <p:nvPr>
            <p:ph idx="1"/>
          </p:nvPr>
        </p:nvSpPr>
        <p:spPr/>
        <p:txBody>
          <a:bodyPr>
            <a:normAutofit fontScale="70000" lnSpcReduction="20000"/>
          </a:bodyPr>
          <a:lstStyle/>
          <a:p>
            <a:r>
              <a:rPr lang="en-US" dirty="0"/>
              <a:t>Human-labeled data is more important than ever</a:t>
            </a:r>
          </a:p>
          <a:p>
            <a:r>
              <a:rPr lang="en-US" dirty="0"/>
              <a:t>Requirements</a:t>
            </a:r>
          </a:p>
          <a:p>
            <a:pPr lvl="1"/>
            <a:r>
              <a:rPr lang="en-US" dirty="0"/>
              <a:t>Throughput -&gt; ASAP; I need the labels for yesterday</a:t>
            </a:r>
          </a:p>
          <a:p>
            <a:pPr lvl="1"/>
            <a:r>
              <a:rPr lang="en-US" dirty="0"/>
              <a:t>Cost -&gt; cheap; if possible free</a:t>
            </a:r>
          </a:p>
          <a:p>
            <a:pPr lvl="1"/>
            <a:r>
              <a:rPr lang="en-US" dirty="0"/>
              <a:t>Quality -&gt; top </a:t>
            </a:r>
          </a:p>
          <a:p>
            <a:r>
              <a:rPr lang="en-US" dirty="0"/>
              <a:t>Performed as a one-off by 3</a:t>
            </a:r>
            <a:r>
              <a:rPr lang="en-US" baseline="30000" dirty="0"/>
              <a:t>rd</a:t>
            </a:r>
            <a:r>
              <a:rPr lang="en-US" dirty="0"/>
              <a:t> party (crowd or editors)</a:t>
            </a:r>
          </a:p>
          <a:p>
            <a:pPr lvl="1"/>
            <a:r>
              <a:rPr lang="en-US" dirty="0"/>
              <a:t>Human Intelligence Task (HIT)</a:t>
            </a:r>
          </a:p>
          <a:p>
            <a:pPr lvl="1"/>
            <a:r>
              <a:rPr lang="en-US" dirty="0"/>
              <a:t>Micro-tasks</a:t>
            </a:r>
          </a:p>
          <a:p>
            <a:r>
              <a:rPr lang="en-US" dirty="0"/>
              <a:t>Needs development work to get good results</a:t>
            </a:r>
          </a:p>
          <a:p>
            <a:r>
              <a:rPr lang="en-US" dirty="0"/>
              <a:t>Very limited functionality in current platforms</a:t>
            </a:r>
          </a:p>
          <a:p>
            <a:pPr lvl="1"/>
            <a:r>
              <a:rPr lang="en-US" dirty="0"/>
              <a:t>Mechanical Turk, </a:t>
            </a:r>
            <a:r>
              <a:rPr lang="en-US" dirty="0" err="1"/>
              <a:t>SageMaker</a:t>
            </a:r>
            <a:r>
              <a:rPr lang="en-US" dirty="0"/>
              <a:t> (Amazon)</a:t>
            </a:r>
          </a:p>
          <a:p>
            <a:pPr lvl="1"/>
            <a:r>
              <a:rPr lang="en-US" dirty="0"/>
              <a:t>Figure Eight (Appen)</a:t>
            </a:r>
          </a:p>
          <a:p>
            <a:pPr lvl="1"/>
            <a:r>
              <a:rPr lang="en-US" dirty="0" err="1"/>
              <a:t>Toloka</a:t>
            </a:r>
            <a:r>
              <a:rPr lang="en-US" dirty="0"/>
              <a:t> (Yandex)</a:t>
            </a:r>
          </a:p>
          <a:p>
            <a:pPr lvl="1"/>
            <a:r>
              <a:rPr lang="en-US" dirty="0"/>
              <a:t>Start-ups</a:t>
            </a:r>
          </a:p>
          <a:p>
            <a:r>
              <a:rPr lang="en-US" dirty="0"/>
              <a:t>LLMs</a:t>
            </a:r>
          </a:p>
          <a:p>
            <a:pPr lvl="1"/>
            <a:endParaRPr lang="en-US" dirty="0"/>
          </a:p>
        </p:txBody>
      </p:sp>
    </p:spTree>
    <p:extLst>
      <p:ext uri="{BB962C8B-B14F-4D97-AF65-F5344CB8AC3E}">
        <p14:creationId xmlns:p14="http://schemas.microsoft.com/office/powerpoint/2010/main" val="3085284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humans</a:t>
            </a:r>
          </a:p>
        </p:txBody>
      </p:sp>
      <p:sp>
        <p:nvSpPr>
          <p:cNvPr id="3" name="Content Placeholder 2">
            <a:extLst>
              <a:ext uri="{FF2B5EF4-FFF2-40B4-BE49-F238E27FC236}">
                <a16:creationId xmlns:a16="http://schemas.microsoft.com/office/drawing/2014/main" id="{B515E5AF-2AD0-08B4-757F-7E68F0A17B9F}"/>
              </a:ext>
            </a:extLst>
          </p:cNvPr>
          <p:cNvSpPr>
            <a:spLocks noGrp="1"/>
          </p:cNvSpPr>
          <p:nvPr>
            <p:ph idx="1"/>
          </p:nvPr>
        </p:nvSpPr>
        <p:spPr>
          <a:xfrm>
            <a:off x="838200" y="1825625"/>
            <a:ext cx="5257800" cy="4351338"/>
          </a:xfrm>
        </p:spPr>
        <p:txBody>
          <a:bodyPr/>
          <a:lstStyle/>
          <a:p>
            <a:r>
              <a:rPr lang="en-US" dirty="0"/>
              <a:t>Many examples where humans are involved</a:t>
            </a:r>
          </a:p>
          <a:p>
            <a:r>
              <a:rPr lang="en-US" dirty="0"/>
              <a:t>Adult content and moderation</a:t>
            </a:r>
          </a:p>
          <a:p>
            <a:r>
              <a:rPr lang="en-US" dirty="0"/>
              <a:t>Baby sitting algorithms</a:t>
            </a:r>
          </a:p>
          <a:p>
            <a:endParaRPr lang="en-US" dirty="0"/>
          </a:p>
        </p:txBody>
      </p:sp>
      <p:pic>
        <p:nvPicPr>
          <p:cNvPr id="5" name="Picture 4"/>
          <p:cNvPicPr>
            <a:picLocks noChangeAspect="1"/>
          </p:cNvPicPr>
          <p:nvPr/>
        </p:nvPicPr>
        <p:blipFill>
          <a:blip r:embed="rId3"/>
          <a:stretch>
            <a:fillRect/>
          </a:stretch>
        </p:blipFill>
        <p:spPr>
          <a:xfrm>
            <a:off x="2246851" y="4119986"/>
            <a:ext cx="2390460" cy="2316831"/>
          </a:xfrm>
          <a:prstGeom prst="rect">
            <a:avLst/>
          </a:prstGeom>
        </p:spPr>
      </p:pic>
      <p:sp>
        <p:nvSpPr>
          <p:cNvPr id="4" name="Rectangle 3">
            <a:extLst>
              <a:ext uri="{FF2B5EF4-FFF2-40B4-BE49-F238E27FC236}">
                <a16:creationId xmlns:a16="http://schemas.microsoft.com/office/drawing/2014/main" id="{A62C9BBB-F403-973B-00BE-ADFDAB3B9374}"/>
              </a:ext>
            </a:extLst>
          </p:cNvPr>
          <p:cNvSpPr/>
          <p:nvPr/>
        </p:nvSpPr>
        <p:spPr>
          <a:xfrm>
            <a:off x="1076752" y="6436817"/>
            <a:ext cx="4730657" cy="307777"/>
          </a:xfrm>
          <a:prstGeom prst="rect">
            <a:avLst/>
          </a:prstGeom>
        </p:spPr>
        <p:txBody>
          <a:bodyPr wrap="square">
            <a:spAutoFit/>
          </a:bodyPr>
          <a:lstStyle/>
          <a:p>
            <a:pPr algn="ctr"/>
            <a:r>
              <a:rPr lang="en-US" sz="1400" dirty="0">
                <a:hlinkClick r:id="rId4"/>
              </a:rPr>
              <a:t>https://www.wired.com/2014/10/content-moderation/</a:t>
            </a:r>
            <a:r>
              <a:rPr lang="en-US" sz="1400" dirty="0"/>
              <a:t> </a:t>
            </a:r>
          </a:p>
        </p:txBody>
      </p:sp>
      <p:pic>
        <p:nvPicPr>
          <p:cNvPr id="7" name="Picture 6">
            <a:extLst>
              <a:ext uri="{FF2B5EF4-FFF2-40B4-BE49-F238E27FC236}">
                <a16:creationId xmlns:a16="http://schemas.microsoft.com/office/drawing/2014/main" id="{A12CB917-48B7-BF51-0D53-C211FFEEDE30}"/>
              </a:ext>
            </a:extLst>
          </p:cNvPr>
          <p:cNvPicPr>
            <a:picLocks noChangeAspect="1"/>
          </p:cNvPicPr>
          <p:nvPr/>
        </p:nvPicPr>
        <p:blipFill>
          <a:blip r:embed="rId5"/>
          <a:stretch>
            <a:fillRect/>
          </a:stretch>
        </p:blipFill>
        <p:spPr>
          <a:xfrm>
            <a:off x="6578352" y="4826660"/>
            <a:ext cx="4422517" cy="1478396"/>
          </a:xfrm>
          <a:prstGeom prst="rect">
            <a:avLst/>
          </a:prstGeom>
        </p:spPr>
      </p:pic>
      <p:sp>
        <p:nvSpPr>
          <p:cNvPr id="8" name="Rectangle 7">
            <a:extLst>
              <a:ext uri="{FF2B5EF4-FFF2-40B4-BE49-F238E27FC236}">
                <a16:creationId xmlns:a16="http://schemas.microsoft.com/office/drawing/2014/main" id="{3FC5D63F-190B-0E36-3A0E-FEE0991CCAC2}"/>
              </a:ext>
            </a:extLst>
          </p:cNvPr>
          <p:cNvSpPr/>
          <p:nvPr/>
        </p:nvSpPr>
        <p:spPr>
          <a:xfrm>
            <a:off x="6096000" y="6338986"/>
            <a:ext cx="5791200" cy="523220"/>
          </a:xfrm>
          <a:prstGeom prst="rect">
            <a:avLst/>
          </a:prstGeom>
        </p:spPr>
        <p:txBody>
          <a:bodyPr wrap="square">
            <a:spAutoFit/>
          </a:bodyPr>
          <a:lstStyle/>
          <a:p>
            <a:pPr algn="ctr"/>
            <a:r>
              <a:rPr lang="en-US" sz="1400" dirty="0">
                <a:hlinkClick r:id="rId6"/>
              </a:rPr>
              <a:t>https://www.thebureauinvestigates.com/stories/2022-10-20/behind-tiktoks-boom-a-legion-of-traumatised-10-a-day-content-moderators</a:t>
            </a:r>
            <a:r>
              <a:rPr lang="en-US" sz="1400" dirty="0"/>
              <a:t> </a:t>
            </a:r>
          </a:p>
        </p:txBody>
      </p:sp>
      <p:pic>
        <p:nvPicPr>
          <p:cNvPr id="10" name="Picture 9">
            <a:extLst>
              <a:ext uri="{FF2B5EF4-FFF2-40B4-BE49-F238E27FC236}">
                <a16:creationId xmlns:a16="http://schemas.microsoft.com/office/drawing/2014/main" id="{7A972804-6770-E603-C041-8721393D6AE6}"/>
              </a:ext>
            </a:extLst>
          </p:cNvPr>
          <p:cNvPicPr>
            <a:picLocks noChangeAspect="1"/>
          </p:cNvPicPr>
          <p:nvPr/>
        </p:nvPicPr>
        <p:blipFill>
          <a:blip r:embed="rId7"/>
          <a:stretch>
            <a:fillRect/>
          </a:stretch>
        </p:blipFill>
        <p:spPr>
          <a:xfrm>
            <a:off x="6380085" y="1439398"/>
            <a:ext cx="4343400" cy="1819275"/>
          </a:xfrm>
          <a:prstGeom prst="rect">
            <a:avLst/>
          </a:prstGeom>
        </p:spPr>
      </p:pic>
      <p:sp>
        <p:nvSpPr>
          <p:cNvPr id="11" name="Rectangle 10">
            <a:extLst>
              <a:ext uri="{FF2B5EF4-FFF2-40B4-BE49-F238E27FC236}">
                <a16:creationId xmlns:a16="http://schemas.microsoft.com/office/drawing/2014/main" id="{881A10ED-9027-C679-54FB-6474F836989E}"/>
              </a:ext>
            </a:extLst>
          </p:cNvPr>
          <p:cNvSpPr/>
          <p:nvPr/>
        </p:nvSpPr>
        <p:spPr>
          <a:xfrm>
            <a:off x="6270212" y="3420696"/>
            <a:ext cx="5723520" cy="523220"/>
          </a:xfrm>
          <a:prstGeom prst="rect">
            <a:avLst/>
          </a:prstGeom>
        </p:spPr>
        <p:txBody>
          <a:bodyPr wrap="square">
            <a:spAutoFit/>
          </a:bodyPr>
          <a:lstStyle/>
          <a:p>
            <a:pPr algn="ctr"/>
            <a:r>
              <a:rPr lang="en-US" sz="1400" dirty="0">
                <a:hlinkClick r:id="rId8"/>
              </a:rPr>
              <a:t>https://onezero.medium.com/a-permanent-nightmare-pinterest-moderators-fight-to-keep-horrifying-content-off-the-platform-4d8e7ec822fe</a:t>
            </a:r>
            <a:r>
              <a:rPr lang="en-US" sz="1400" dirty="0"/>
              <a:t> </a:t>
            </a:r>
          </a:p>
        </p:txBody>
      </p:sp>
    </p:spTree>
    <p:extLst>
      <p:ext uri="{BB962C8B-B14F-4D97-AF65-F5344CB8AC3E}">
        <p14:creationId xmlns:p14="http://schemas.microsoft.com/office/powerpoint/2010/main" val="47734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Problems</a:t>
            </a:r>
          </a:p>
        </p:txBody>
      </p:sp>
      <p:sp>
        <p:nvSpPr>
          <p:cNvPr id="2" name="Text Placeholder 1"/>
          <p:cNvSpPr>
            <a:spLocks noGrp="1"/>
          </p:cNvSpPr>
          <p:nvPr>
            <p:ph idx="1"/>
          </p:nvPr>
        </p:nvSpPr>
        <p:spPr/>
        <p:txBody>
          <a:bodyPr>
            <a:normAutofit fontScale="92500"/>
          </a:bodyPr>
          <a:lstStyle/>
          <a:p>
            <a:r>
              <a:rPr lang="en-US" dirty="0"/>
              <a:t>Monolithic HITs</a:t>
            </a:r>
          </a:p>
          <a:p>
            <a:pPr lvl="1"/>
            <a:r>
              <a:rPr lang="en-US" dirty="0"/>
              <a:t>The structure of a HIT mirrors the structure of the task the developer is working on</a:t>
            </a:r>
          </a:p>
          <a:p>
            <a:pPr lvl="1"/>
            <a:r>
              <a:rPr lang="en-US" dirty="0"/>
              <a:t>Similar to Conway’s law in software engineering</a:t>
            </a:r>
          </a:p>
          <a:p>
            <a:r>
              <a:rPr lang="en-US" dirty="0"/>
              <a:t>Task complexity</a:t>
            </a:r>
          </a:p>
          <a:p>
            <a:r>
              <a:rPr lang="en-US" dirty="0"/>
              <a:t>Lengthy instructions</a:t>
            </a:r>
          </a:p>
          <a:p>
            <a:pPr lvl="1"/>
            <a:r>
              <a:rPr lang="en-US" dirty="0"/>
              <a:t>RTFM doesn’t work</a:t>
            </a:r>
          </a:p>
          <a:p>
            <a:r>
              <a:rPr lang="en-US" dirty="0"/>
              <a:t>We don’t think of HC/crowdsourcing as programming</a:t>
            </a:r>
          </a:p>
          <a:p>
            <a:r>
              <a:rPr lang="en-US" dirty="0"/>
              <a:t>How to improve</a:t>
            </a:r>
          </a:p>
          <a:p>
            <a:pPr lvl="1"/>
            <a:r>
              <a:rPr lang="en-US" dirty="0"/>
              <a:t>Use established programming practices</a:t>
            </a:r>
          </a:p>
          <a:p>
            <a:pPr lvl="1"/>
            <a:r>
              <a:rPr lang="en-US" dirty="0"/>
              <a:t>Careful, we are dealing with humans and not machines</a:t>
            </a:r>
          </a:p>
        </p:txBody>
      </p:sp>
    </p:spTree>
    <p:extLst>
      <p:ext uri="{BB962C8B-B14F-4D97-AF65-F5344CB8AC3E}">
        <p14:creationId xmlns:p14="http://schemas.microsoft.com/office/powerpoint/2010/main" val="275744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spectrum of labeling tasks</a:t>
            </a:r>
          </a:p>
        </p:txBody>
      </p:sp>
      <p:graphicFrame>
        <p:nvGraphicFramePr>
          <p:cNvPr id="4" name="Table 3"/>
          <p:cNvGraphicFramePr>
            <a:graphicFrameLocks noGrp="1"/>
          </p:cNvGraphicFramePr>
          <p:nvPr/>
        </p:nvGraphicFramePr>
        <p:xfrm>
          <a:off x="1315068" y="1860257"/>
          <a:ext cx="8964249" cy="4363813"/>
        </p:xfrm>
        <a:graphic>
          <a:graphicData uri="http://schemas.openxmlformats.org/drawingml/2006/table">
            <a:tbl>
              <a:tblPr firstRow="1" bandRow="1">
                <a:tableStyleId>{9D7B26C5-4107-4FEC-AEDC-1716B250A1EF}</a:tableStyleId>
              </a:tblPr>
              <a:tblGrid>
                <a:gridCol w="2988083">
                  <a:extLst>
                    <a:ext uri="{9D8B030D-6E8A-4147-A177-3AD203B41FA5}">
                      <a16:colId xmlns:a16="http://schemas.microsoft.com/office/drawing/2014/main" val="20000"/>
                    </a:ext>
                  </a:extLst>
                </a:gridCol>
                <a:gridCol w="2988083">
                  <a:extLst>
                    <a:ext uri="{9D8B030D-6E8A-4147-A177-3AD203B41FA5}">
                      <a16:colId xmlns:a16="http://schemas.microsoft.com/office/drawing/2014/main" val="20001"/>
                    </a:ext>
                  </a:extLst>
                </a:gridCol>
                <a:gridCol w="2988083">
                  <a:extLst>
                    <a:ext uri="{9D8B030D-6E8A-4147-A177-3AD203B41FA5}">
                      <a16:colId xmlns:a16="http://schemas.microsoft.com/office/drawing/2014/main" val="20002"/>
                    </a:ext>
                  </a:extLst>
                </a:gridCol>
              </a:tblGrid>
              <a:tr h="803047">
                <a:tc>
                  <a:txBody>
                    <a:bodyPr/>
                    <a:lstStyle/>
                    <a:p>
                      <a:pPr algn="ctr"/>
                      <a:r>
                        <a:rPr lang="en-US" sz="1800" dirty="0"/>
                        <a:t>Nature of task </a:t>
                      </a:r>
                    </a:p>
                  </a:txBody>
                  <a:tcPr marL="89642" marR="89642" marT="44821" marB="44821"/>
                </a:tc>
                <a:tc>
                  <a:txBody>
                    <a:bodyPr/>
                    <a:lstStyle/>
                    <a:p>
                      <a:pPr algn="ctr"/>
                      <a:r>
                        <a:rPr lang="en-US" sz="1800" dirty="0"/>
                        <a:t>Aggregation approach</a:t>
                      </a:r>
                    </a:p>
                    <a:p>
                      <a:endParaRPr lang="en-US" sz="1800" dirty="0"/>
                    </a:p>
                  </a:txBody>
                  <a:tcPr marL="89642" marR="89642" marT="44821" marB="44821"/>
                </a:tc>
                <a:tc>
                  <a:txBody>
                    <a:bodyPr/>
                    <a:lstStyle/>
                    <a:p>
                      <a:pPr algn="ctr"/>
                      <a:r>
                        <a:rPr lang="en-US" sz="1800" dirty="0"/>
                        <a:t>Evaluation technique</a:t>
                      </a:r>
                    </a:p>
                    <a:p>
                      <a:endParaRPr lang="en-US" sz="1800" dirty="0"/>
                    </a:p>
                  </a:txBody>
                  <a:tcPr marL="89642" marR="89642" marT="44821" marB="44821"/>
                </a:tc>
                <a:extLst>
                  <a:ext uri="{0D108BD9-81ED-4DB2-BD59-A6C34878D82A}">
                    <a16:rowId xmlns:a16="http://schemas.microsoft.com/office/drawing/2014/main" val="10000"/>
                  </a:ext>
                </a:extLst>
              </a:tr>
              <a:tr h="1165352">
                <a:tc>
                  <a:txBody>
                    <a:bodyPr/>
                    <a:lstStyle/>
                    <a:p>
                      <a:pPr algn="ctr"/>
                      <a:r>
                        <a:rPr lang="en-US" sz="1800" dirty="0"/>
                        <a:t>Objective question has a correct answer (objective)</a:t>
                      </a:r>
                    </a:p>
                    <a:p>
                      <a:pPr algn="ctr"/>
                      <a:endParaRPr lang="en-US" sz="1800" dirty="0"/>
                    </a:p>
                  </a:txBody>
                  <a:tcPr marL="89642" marR="89642" marT="44821" marB="44821"/>
                </a:tc>
                <a:tc>
                  <a:txBody>
                    <a:bodyPr/>
                    <a:lstStyle/>
                    <a:p>
                      <a:pPr algn="ctr"/>
                      <a:r>
                        <a:rPr lang="en-US" sz="1800" dirty="0"/>
                        <a:t>Reliable judge assigns appropriate label for an item</a:t>
                      </a:r>
                    </a:p>
                    <a:p>
                      <a:pPr algn="ctr"/>
                      <a:endParaRPr lang="en-US" sz="1800" dirty="0"/>
                    </a:p>
                  </a:txBody>
                  <a:tcPr marL="89642" marR="89642" marT="44821" marB="44821"/>
                </a:tc>
                <a:tc>
                  <a:txBody>
                    <a:bodyPr/>
                    <a:lstStyle/>
                    <a:p>
                      <a:pPr algn="ctr"/>
                      <a:r>
                        <a:rPr lang="en-US" sz="1800" dirty="0"/>
                        <a:t>Evaluate workers by comparing individual results with gold set</a:t>
                      </a:r>
                    </a:p>
                    <a:p>
                      <a:pPr algn="ctr"/>
                      <a:endParaRPr lang="en-US" sz="1800" dirty="0"/>
                    </a:p>
                  </a:txBody>
                  <a:tcPr marL="89642" marR="89642" marT="44821" marB="44821"/>
                </a:tc>
                <a:extLst>
                  <a:ext uri="{0D108BD9-81ED-4DB2-BD59-A6C34878D82A}">
                    <a16:rowId xmlns:a16="http://schemas.microsoft.com/office/drawing/2014/main" val="10001"/>
                  </a:ext>
                </a:extLst>
              </a:tr>
              <a:tr h="1165352">
                <a:tc>
                  <a:txBody>
                    <a:bodyPr/>
                    <a:lstStyle/>
                    <a:p>
                      <a:pPr algn="ctr"/>
                      <a:r>
                        <a:rPr lang="en-US" sz="1800" dirty="0"/>
                        <a:t>Judgment question has a best answer (partially objective)</a:t>
                      </a:r>
                    </a:p>
                    <a:p>
                      <a:pPr algn="ctr"/>
                      <a:endParaRPr lang="en-US" sz="1800" dirty="0"/>
                    </a:p>
                  </a:txBody>
                  <a:tcPr marL="89642" marR="89642" marT="44821" marB="44821"/>
                </a:tc>
                <a:tc>
                  <a:txBody>
                    <a:bodyPr/>
                    <a:lstStyle/>
                    <a:p>
                      <a:pPr algn="ctr"/>
                      <a:r>
                        <a:rPr lang="en-US" sz="1800" dirty="0"/>
                        <a:t>Inter-rater agreement determines label for an item</a:t>
                      </a:r>
                    </a:p>
                    <a:p>
                      <a:pPr algn="ctr"/>
                      <a:endParaRPr lang="en-US" sz="1800" dirty="0"/>
                    </a:p>
                  </a:txBody>
                  <a:tcPr marL="89642" marR="89642" marT="44821" marB="44821"/>
                </a:tc>
                <a:tc>
                  <a:txBody>
                    <a:bodyPr/>
                    <a:lstStyle/>
                    <a:p>
                      <a:pPr algn="ctr"/>
                      <a:r>
                        <a:rPr lang="en-US" sz="1800" dirty="0"/>
                        <a:t>Evaluate workers by comparing individual results with consensus</a:t>
                      </a:r>
                    </a:p>
                    <a:p>
                      <a:pPr algn="ctr"/>
                      <a:endParaRPr lang="en-US" sz="1800" dirty="0"/>
                    </a:p>
                  </a:txBody>
                  <a:tcPr marL="89642" marR="89642" marT="44821" marB="44821"/>
                </a:tc>
                <a:extLst>
                  <a:ext uri="{0D108BD9-81ED-4DB2-BD59-A6C34878D82A}">
                    <a16:rowId xmlns:a16="http://schemas.microsoft.com/office/drawing/2014/main" val="10002"/>
                  </a:ext>
                </a:extLst>
              </a:tr>
              <a:tr h="1165352">
                <a:tc>
                  <a:txBody>
                    <a:bodyPr/>
                    <a:lstStyle/>
                    <a:p>
                      <a:pPr algn="ctr"/>
                      <a:r>
                        <a:rPr lang="en-US" sz="1800" dirty="0"/>
                        <a:t>Subjective question has consistent answer (subjective)</a:t>
                      </a:r>
                    </a:p>
                    <a:p>
                      <a:pPr algn="ctr"/>
                      <a:endParaRPr lang="en-US" sz="1800" dirty="0"/>
                    </a:p>
                  </a:txBody>
                  <a:tcPr marL="89642" marR="89642" marT="44821" marB="44821"/>
                </a:tc>
                <a:tc>
                  <a:txBody>
                    <a:bodyPr/>
                    <a:lstStyle/>
                    <a:p>
                      <a:pPr algn="ctr"/>
                      <a:r>
                        <a:rPr lang="en-US" sz="1800" dirty="0"/>
                        <a:t>Repeatable polling determines probability of a label for an item</a:t>
                      </a:r>
                    </a:p>
                    <a:p>
                      <a:pPr algn="ctr"/>
                      <a:endParaRPr lang="en-US" sz="1800" dirty="0"/>
                    </a:p>
                  </a:txBody>
                  <a:tcPr marL="89642" marR="89642" marT="44821" marB="44821"/>
                </a:tc>
                <a:tc>
                  <a:txBody>
                    <a:bodyPr/>
                    <a:lstStyle/>
                    <a:p>
                      <a:pPr algn="ctr"/>
                      <a:r>
                        <a:rPr lang="en-US" sz="1800" dirty="0"/>
                        <a:t>Evaluate workers by computing the consistency of results between groups</a:t>
                      </a:r>
                    </a:p>
                    <a:p>
                      <a:pPr algn="ctr"/>
                      <a:endParaRPr lang="en-US" sz="1800" dirty="0"/>
                    </a:p>
                  </a:txBody>
                  <a:tcPr marL="89642" marR="89642" marT="44821" marB="4482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009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96ED-1AA4-4B6C-B351-E85723C9A856}"/>
              </a:ext>
            </a:extLst>
          </p:cNvPr>
          <p:cNvSpPr>
            <a:spLocks noGrp="1"/>
          </p:cNvSpPr>
          <p:nvPr>
            <p:ph type="title"/>
          </p:nvPr>
        </p:nvSpPr>
        <p:spPr/>
        <p:txBody>
          <a:bodyPr/>
          <a:lstStyle/>
          <a:p>
            <a:r>
              <a:rPr lang="en-US" dirty="0"/>
              <a:t>Prepare the environment</a:t>
            </a:r>
          </a:p>
        </p:txBody>
      </p:sp>
      <p:sp>
        <p:nvSpPr>
          <p:cNvPr id="3" name="Text Placeholder 2">
            <a:extLst>
              <a:ext uri="{FF2B5EF4-FFF2-40B4-BE49-F238E27FC236}">
                <a16:creationId xmlns:a16="http://schemas.microsoft.com/office/drawing/2014/main" id="{FF50010E-5E04-4DAB-B351-A01996DD5777}"/>
              </a:ext>
            </a:extLst>
          </p:cNvPr>
          <p:cNvSpPr>
            <a:spLocks noGrp="1"/>
          </p:cNvSpPr>
          <p:nvPr>
            <p:ph idx="1"/>
          </p:nvPr>
        </p:nvSpPr>
        <p:spPr/>
        <p:txBody>
          <a:bodyPr/>
          <a:lstStyle/>
          <a:p>
            <a:r>
              <a:rPr lang="en-US" dirty="0"/>
              <a:t>Homework before you label</a:t>
            </a:r>
          </a:p>
          <a:p>
            <a:pPr lvl="1"/>
            <a:r>
              <a:rPr lang="en-US" dirty="0"/>
              <a:t>Assess the lay of the land</a:t>
            </a:r>
          </a:p>
          <a:p>
            <a:pPr lvl="1"/>
            <a:r>
              <a:rPr lang="en-US" dirty="0"/>
              <a:t>Identify your use cases</a:t>
            </a:r>
          </a:p>
          <a:p>
            <a:pPr lvl="1"/>
            <a:r>
              <a:rPr lang="en-US" dirty="0"/>
              <a:t>Understand your product’s data</a:t>
            </a:r>
          </a:p>
          <a:p>
            <a:pPr lvl="1"/>
            <a:r>
              <a:rPr lang="en-US" dirty="0"/>
              <a:t>Design your HITs</a:t>
            </a:r>
          </a:p>
          <a:p>
            <a:pPr lvl="1"/>
            <a:r>
              <a:rPr lang="en-US" dirty="0"/>
              <a:t>Determine your guidelines</a:t>
            </a:r>
          </a:p>
          <a:p>
            <a:pPr lvl="1"/>
            <a:r>
              <a:rPr lang="en-US" dirty="0"/>
              <a:t>Communicate your task</a:t>
            </a:r>
          </a:p>
          <a:p>
            <a:pPr lvl="1"/>
            <a:r>
              <a:rPr lang="en-US" dirty="0"/>
              <a:t>Maintain high quality</a:t>
            </a:r>
          </a:p>
          <a:p>
            <a:r>
              <a:rPr lang="en-US" dirty="0"/>
              <a:t>Ongoing vs. one-offs HITs</a:t>
            </a:r>
          </a:p>
          <a:p>
            <a:r>
              <a:rPr lang="en-US" dirty="0"/>
              <a:t>Labels for the machine != labels for humans</a:t>
            </a:r>
          </a:p>
          <a:p>
            <a:endParaRPr lang="en-US" dirty="0"/>
          </a:p>
        </p:txBody>
      </p:sp>
    </p:spTree>
    <p:extLst>
      <p:ext uri="{BB962C8B-B14F-4D97-AF65-F5344CB8AC3E}">
        <p14:creationId xmlns:p14="http://schemas.microsoft.com/office/powerpoint/2010/main" val="3201553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 design principles</a:t>
            </a:r>
          </a:p>
        </p:txBody>
      </p:sp>
      <p:sp>
        <p:nvSpPr>
          <p:cNvPr id="3" name="Content Placeholder 2"/>
          <p:cNvSpPr>
            <a:spLocks noGrp="1"/>
          </p:cNvSpPr>
          <p:nvPr>
            <p:ph idx="1"/>
          </p:nvPr>
        </p:nvSpPr>
        <p:spPr/>
        <p:txBody>
          <a:bodyPr/>
          <a:lstStyle/>
          <a:p>
            <a:r>
              <a:rPr lang="en-US" dirty="0"/>
              <a:t>Self-contained, short, and simple</a:t>
            </a:r>
          </a:p>
          <a:p>
            <a:r>
              <a:rPr lang="en-US" dirty="0"/>
              <a:t>Document presentation</a:t>
            </a:r>
          </a:p>
          <a:p>
            <a:pPr lvl="1"/>
            <a:r>
              <a:rPr lang="en-US" dirty="0"/>
              <a:t>Text alignment &amp; legibility; reading level; multi-cultural and multilingual</a:t>
            </a:r>
          </a:p>
          <a:p>
            <a:r>
              <a:rPr lang="en-US" dirty="0"/>
              <a:t>Cognitive biases</a:t>
            </a:r>
          </a:p>
          <a:p>
            <a:pPr lvl="1"/>
            <a:r>
              <a:rPr lang="en-US" dirty="0"/>
              <a:t>Implications on the final output: anchor effect, mere exposure, picture superiority</a:t>
            </a:r>
          </a:p>
          <a:p>
            <a:r>
              <a:rPr lang="en-US" dirty="0"/>
              <a:t>Task complexity</a:t>
            </a:r>
          </a:p>
          <a:p>
            <a:pPr lvl="1"/>
            <a:r>
              <a:rPr lang="en-US" dirty="0"/>
              <a:t>High cognitive load; low usability, specific expertise</a:t>
            </a:r>
          </a:p>
        </p:txBody>
      </p:sp>
    </p:spTree>
    <p:extLst>
      <p:ext uri="{BB962C8B-B14F-4D97-AF65-F5344CB8AC3E}">
        <p14:creationId xmlns:p14="http://schemas.microsoft.com/office/powerpoint/2010/main" val="397027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Quality control in general</a:t>
            </a:r>
            <a:endParaRPr lang="en-US" dirty="0"/>
          </a:p>
        </p:txBody>
      </p:sp>
      <p:sp>
        <p:nvSpPr>
          <p:cNvPr id="3" name="Content Placeholder 2"/>
          <p:cNvSpPr>
            <a:spLocks noGrp="1"/>
          </p:cNvSpPr>
          <p:nvPr>
            <p:ph idx="1"/>
          </p:nvPr>
        </p:nvSpPr>
        <p:spPr/>
        <p:txBody>
          <a:bodyPr/>
          <a:lstStyle/>
          <a:p>
            <a:r>
              <a:rPr lang="en-US" dirty="0"/>
              <a:t>Extremely important part of the task</a:t>
            </a:r>
          </a:p>
          <a:p>
            <a:r>
              <a:rPr lang="en-US" dirty="0"/>
              <a:t>Approach as “overall” quality; not just for workers</a:t>
            </a:r>
          </a:p>
          <a:p>
            <a:r>
              <a:rPr lang="en-US" dirty="0"/>
              <a:t>Bi-directional channel</a:t>
            </a:r>
          </a:p>
          <a:p>
            <a:pPr lvl="1"/>
            <a:r>
              <a:rPr lang="en-US" dirty="0"/>
              <a:t>You may think the worker is doing a bad job.</a:t>
            </a:r>
          </a:p>
          <a:p>
            <a:pPr lvl="1"/>
            <a:r>
              <a:rPr lang="en-US" dirty="0"/>
              <a:t>The same worker may think you are a lousy requester.</a:t>
            </a:r>
          </a:p>
          <a:p>
            <a:r>
              <a:rPr lang="en-US" dirty="0"/>
              <a:t>Quality framework</a:t>
            </a:r>
          </a:p>
          <a:p>
            <a:pPr lvl="1"/>
            <a:r>
              <a:rPr lang="en-US" dirty="0"/>
              <a:t>Module quality</a:t>
            </a:r>
          </a:p>
          <a:p>
            <a:pPr lvl="1"/>
            <a:r>
              <a:rPr lang="en-US" dirty="0"/>
              <a:t>Work quality</a:t>
            </a:r>
          </a:p>
          <a:p>
            <a:r>
              <a:rPr lang="en-US" dirty="0"/>
              <a:t>Measuring agreement</a:t>
            </a:r>
          </a:p>
          <a:p>
            <a:endParaRPr lang="en-US" dirty="0"/>
          </a:p>
          <a:p>
            <a:endParaRPr lang="en-US" dirty="0"/>
          </a:p>
        </p:txBody>
      </p:sp>
      <p:pic>
        <p:nvPicPr>
          <p:cNvPr id="4" name="Picture 3">
            <a:extLst>
              <a:ext uri="{FF2B5EF4-FFF2-40B4-BE49-F238E27FC236}">
                <a16:creationId xmlns:a16="http://schemas.microsoft.com/office/drawing/2014/main" id="{C050DDB2-5382-40F4-8DE1-6F2729C8D009}"/>
              </a:ext>
            </a:extLst>
          </p:cNvPr>
          <p:cNvPicPr>
            <a:picLocks noChangeAspect="1"/>
          </p:cNvPicPr>
          <p:nvPr/>
        </p:nvPicPr>
        <p:blipFill>
          <a:blip r:embed="rId3"/>
          <a:stretch>
            <a:fillRect/>
          </a:stretch>
        </p:blipFill>
        <p:spPr>
          <a:xfrm>
            <a:off x="5348979" y="4101319"/>
            <a:ext cx="5540221" cy="2241062"/>
          </a:xfrm>
          <a:prstGeom prst="rect">
            <a:avLst/>
          </a:prstGeom>
        </p:spPr>
      </p:pic>
    </p:spTree>
    <p:extLst>
      <p:ext uri="{BB962C8B-B14F-4D97-AF65-F5344CB8AC3E}">
        <p14:creationId xmlns:p14="http://schemas.microsoft.com/office/powerpoint/2010/main" val="253497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r>
              <a:rPr lang="en-US" dirty="0"/>
              <a:t> Benchmarking (Ken)</a:t>
            </a:r>
          </a:p>
          <a:p>
            <a:r>
              <a:rPr lang="en-US" dirty="0"/>
              <a:t> Labeling (Omar)</a:t>
            </a:r>
          </a:p>
          <a:p>
            <a:r>
              <a:rPr lang="en-US" dirty="0"/>
              <a:t> Bias, toxicity, misinformation, plagiarism (Ken)</a:t>
            </a:r>
          </a:p>
          <a:p>
            <a:r>
              <a:rPr lang="en-US" dirty="0"/>
              <a:t> 1 slide on hard problems for researchers/practitioners</a:t>
            </a:r>
          </a:p>
        </p:txBody>
      </p:sp>
    </p:spTree>
    <p:extLst>
      <p:ext uri="{BB962C8B-B14F-4D97-AF65-F5344CB8AC3E}">
        <p14:creationId xmlns:p14="http://schemas.microsoft.com/office/powerpoint/2010/main" val="139066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 used in practice</a:t>
            </a:r>
            <a:endParaRPr lang="en-US" dirty="0"/>
          </a:p>
        </p:txBody>
      </p:sp>
      <p:sp>
        <p:nvSpPr>
          <p:cNvPr id="3" name="Text Placeholder 2"/>
          <p:cNvSpPr>
            <a:spLocks noGrp="1"/>
          </p:cNvSpPr>
          <p:nvPr>
            <p:ph idx="1"/>
          </p:nvPr>
        </p:nvSpPr>
        <p:spPr/>
        <p:txBody>
          <a:bodyPr>
            <a:normAutofit fontScale="92500" lnSpcReduction="20000"/>
          </a:bodyPr>
          <a:lstStyle/>
          <a:p>
            <a:r>
              <a:rPr lang="en-US" dirty="0"/>
              <a:t>Voting </a:t>
            </a:r>
          </a:p>
          <a:p>
            <a:pPr lvl="1"/>
            <a:r>
              <a:rPr lang="en-US" dirty="0"/>
              <a:t>Majority vote, </a:t>
            </a:r>
            <a:r>
              <a:rPr lang="en-US" dirty="0" err="1"/>
              <a:t>Borda</a:t>
            </a:r>
            <a:r>
              <a:rPr lang="en-US" dirty="0"/>
              <a:t>, tiers</a:t>
            </a:r>
          </a:p>
          <a:p>
            <a:pPr lvl="1"/>
            <a:r>
              <a:rPr lang="en-US" dirty="0"/>
              <a:t>Strong baseline</a:t>
            </a:r>
          </a:p>
          <a:p>
            <a:r>
              <a:rPr lang="en-US" dirty="0"/>
              <a:t>Honey pots and programmatic gold</a:t>
            </a:r>
          </a:p>
          <a:p>
            <a:r>
              <a:rPr lang="en-US" dirty="0"/>
              <a:t>Expectation-Maximization</a:t>
            </a:r>
          </a:p>
          <a:p>
            <a:r>
              <a:rPr lang="en-US" dirty="0"/>
              <a:t>Get another label</a:t>
            </a:r>
          </a:p>
          <a:p>
            <a:r>
              <a:rPr lang="en-US" dirty="0"/>
              <a:t>Adaptivity</a:t>
            </a:r>
          </a:p>
          <a:p>
            <a:pPr lvl="1"/>
            <a:r>
              <a:rPr lang="en-US" dirty="0"/>
              <a:t>Quality-cost tradeoff</a:t>
            </a:r>
          </a:p>
          <a:p>
            <a:pPr lvl="1"/>
            <a:r>
              <a:rPr lang="en-US" dirty="0"/>
              <a:t>How many workers?</a:t>
            </a:r>
          </a:p>
          <a:p>
            <a:pPr lvl="1"/>
            <a:r>
              <a:rPr lang="en-US" dirty="0"/>
              <a:t>When to stop?</a:t>
            </a:r>
          </a:p>
          <a:p>
            <a:pPr lvl="1"/>
            <a:r>
              <a:rPr lang="en-US" dirty="0"/>
              <a:t>Stopping rules</a:t>
            </a:r>
          </a:p>
          <a:p>
            <a:pPr lvl="1"/>
            <a:r>
              <a:rPr lang="en-US" dirty="0"/>
              <a:t>Automatic honey pots creation</a:t>
            </a:r>
          </a:p>
        </p:txBody>
      </p:sp>
    </p:spTree>
    <p:extLst>
      <p:ext uri="{BB962C8B-B14F-4D97-AF65-F5344CB8AC3E}">
        <p14:creationId xmlns:p14="http://schemas.microsoft.com/office/powerpoint/2010/main" val="1364448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features</a:t>
            </a:r>
          </a:p>
        </p:txBody>
      </p:sp>
      <p:sp>
        <p:nvSpPr>
          <p:cNvPr id="3" name="Text Placeholder 2"/>
          <p:cNvSpPr>
            <a:spLocks noGrp="1"/>
          </p:cNvSpPr>
          <p:nvPr>
            <p:ph idx="1"/>
          </p:nvPr>
        </p:nvSpPr>
        <p:spPr/>
        <p:txBody>
          <a:bodyPr/>
          <a:lstStyle/>
          <a:p>
            <a:r>
              <a:rPr lang="en-US" dirty="0"/>
              <a:t>Focus on the way workers work instead of what they produce</a:t>
            </a:r>
          </a:p>
          <a:p>
            <a:r>
              <a:rPr lang="en-US" dirty="0"/>
              <a:t>Task fingerprinting</a:t>
            </a:r>
          </a:p>
          <a:p>
            <a:r>
              <a:rPr lang="en-US" dirty="0"/>
              <a:t>High correlation with work quality</a:t>
            </a:r>
          </a:p>
          <a:p>
            <a:r>
              <a:rPr lang="en-US" dirty="0"/>
              <a:t>Wernicke</a:t>
            </a:r>
          </a:p>
          <a:p>
            <a:pPr lvl="1"/>
            <a:r>
              <a:rPr lang="en-US" dirty="0"/>
              <a:t>Information Extraction scenario</a:t>
            </a:r>
          </a:p>
          <a:p>
            <a:pPr lvl="1"/>
            <a:r>
              <a:rPr lang="en-US" dirty="0"/>
              <a:t>Weighted majority voting</a:t>
            </a:r>
          </a:p>
          <a:p>
            <a:pPr lvl="1"/>
            <a:r>
              <a:rPr lang="en-US" dirty="0"/>
              <a:t>Behavioral features outperform performance-based methods</a:t>
            </a:r>
          </a:p>
          <a:p>
            <a:endParaRPr lang="en-US" dirty="0"/>
          </a:p>
        </p:txBody>
      </p:sp>
      <p:sp>
        <p:nvSpPr>
          <p:cNvPr id="4" name="Title 1"/>
          <p:cNvSpPr txBox="1">
            <a:spLocks/>
          </p:cNvSpPr>
          <p:nvPr/>
        </p:nvSpPr>
        <p:spPr>
          <a:xfrm>
            <a:off x="282919" y="5455714"/>
            <a:ext cx="11773357" cy="1112750"/>
          </a:xfrm>
          <a:prstGeom prst="rect">
            <a:avLst/>
          </a:prstGeom>
        </p:spPr>
        <p:txBody>
          <a:bodyPr vert="horz" lIns="91427" tIns="45713" rIns="91427" bIns="45713" rtlCol="0" anchor="ctr">
            <a:normAutofit fontScale="92500"/>
          </a:bodyPr>
          <a:lstStyle/>
          <a:p>
            <a:pPr algn="r"/>
            <a:endParaRPr lang="en-US" sz="1372" dirty="0"/>
          </a:p>
          <a:p>
            <a:endParaRPr lang="en-US" sz="1372" dirty="0"/>
          </a:p>
          <a:p>
            <a:r>
              <a:rPr lang="en-US" sz="1372" dirty="0"/>
              <a:t>J. </a:t>
            </a:r>
            <a:r>
              <a:rPr lang="en-US" sz="1372" dirty="0" err="1"/>
              <a:t>Rzeszotarski</a:t>
            </a:r>
            <a:r>
              <a:rPr lang="en-US" sz="1372" dirty="0"/>
              <a:t> and A. </a:t>
            </a:r>
            <a:r>
              <a:rPr lang="en-US" sz="1372" dirty="0" err="1"/>
              <a:t>Kittur</a:t>
            </a:r>
            <a:r>
              <a:rPr lang="en-US" sz="1372" dirty="0"/>
              <a:t>. “Instrumenting the Crowd: Using Implicit Behavioral Measures to Predict Task Performance”. UIST 2011.</a:t>
            </a:r>
          </a:p>
          <a:p>
            <a:endParaRPr lang="en-US" sz="1372" dirty="0"/>
          </a:p>
          <a:p>
            <a:r>
              <a:rPr lang="en-US" sz="1372" dirty="0"/>
              <a:t>S. Han, P. Dai, P. </a:t>
            </a:r>
            <a:r>
              <a:rPr lang="en-US" sz="1372" dirty="0" err="1"/>
              <a:t>Paritosh</a:t>
            </a:r>
            <a:r>
              <a:rPr lang="en-US" sz="1372" dirty="0"/>
              <a:t>, D. Huynh. “Crowdsourcing Human Annotation on Web Page Structure: Infrastructure Design and Behavior-Based Quality Control”. ACM TIST 2016</a:t>
            </a:r>
          </a:p>
          <a:p>
            <a:endParaRPr lang="en-US" sz="1372" dirty="0"/>
          </a:p>
        </p:txBody>
      </p:sp>
    </p:spTree>
    <p:extLst>
      <p:ext uri="{BB962C8B-B14F-4D97-AF65-F5344CB8AC3E}">
        <p14:creationId xmlns:p14="http://schemas.microsoft.com/office/powerpoint/2010/main" val="2494295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learning</a:t>
            </a:r>
          </a:p>
        </p:txBody>
      </p:sp>
      <p:sp>
        <p:nvSpPr>
          <p:cNvPr id="3" name="Text Placeholder 2"/>
          <p:cNvSpPr>
            <a:spLocks noGrp="1"/>
          </p:cNvSpPr>
          <p:nvPr>
            <p:ph idx="1"/>
          </p:nvPr>
        </p:nvSpPr>
        <p:spPr/>
        <p:txBody>
          <a:bodyPr/>
          <a:lstStyle/>
          <a:p>
            <a:r>
              <a:rPr lang="en-US" dirty="0"/>
              <a:t>Accuracy</a:t>
            </a:r>
          </a:p>
          <a:p>
            <a:pPr lvl="1"/>
            <a:r>
              <a:rPr lang="en-US" dirty="0"/>
              <a:t>Limited budget for annotating a small % of the unlabeled data</a:t>
            </a:r>
          </a:p>
          <a:p>
            <a:r>
              <a:rPr lang="en-US" dirty="0"/>
              <a:t>Speed</a:t>
            </a:r>
          </a:p>
          <a:p>
            <a:pPr lvl="1"/>
            <a:r>
              <a:rPr lang="en-US" dirty="0"/>
              <a:t>Model more accurate more quickly</a:t>
            </a:r>
          </a:p>
          <a:p>
            <a:r>
              <a:rPr lang="en-US" dirty="0"/>
              <a:t>Diversity</a:t>
            </a:r>
          </a:p>
          <a:p>
            <a:r>
              <a:rPr lang="en-US" dirty="0"/>
              <a:t>Uncertainty sampling</a:t>
            </a:r>
          </a:p>
          <a:p>
            <a:pPr lvl="1"/>
            <a:r>
              <a:rPr lang="en-US" dirty="0"/>
              <a:t>Least confidence, margin of confidence, ratio of confidence</a:t>
            </a:r>
          </a:p>
          <a:p>
            <a:r>
              <a:rPr lang="en-US" dirty="0"/>
              <a:t>Diversity sampling</a:t>
            </a:r>
          </a:p>
          <a:p>
            <a:pPr lvl="1"/>
            <a:r>
              <a:rPr lang="en-US" dirty="0"/>
              <a:t>Clustering to partition the data, real-world diversity</a:t>
            </a:r>
          </a:p>
          <a:p>
            <a:endParaRPr lang="en-US" dirty="0"/>
          </a:p>
        </p:txBody>
      </p:sp>
      <p:sp>
        <p:nvSpPr>
          <p:cNvPr id="4" name="Title 1">
            <a:extLst>
              <a:ext uri="{FF2B5EF4-FFF2-40B4-BE49-F238E27FC236}">
                <a16:creationId xmlns:a16="http://schemas.microsoft.com/office/drawing/2014/main" id="{27F03846-6BBD-4731-81E4-4F1C4C47F70E}"/>
              </a:ext>
            </a:extLst>
          </p:cNvPr>
          <p:cNvSpPr txBox="1">
            <a:spLocks/>
          </p:cNvSpPr>
          <p:nvPr/>
        </p:nvSpPr>
        <p:spPr>
          <a:xfrm>
            <a:off x="269241" y="6214664"/>
            <a:ext cx="11429414" cy="642851"/>
          </a:xfrm>
          <a:prstGeom prst="rect">
            <a:avLst/>
          </a:prstGeom>
        </p:spPr>
        <p:txBody>
          <a:bodyPr vert="horz" lIns="91427" tIns="45713" rIns="91427" bIns="45713" rtlCol="0" anchor="ctr">
            <a:normAutofit/>
          </a:bodyPr>
          <a:lstStyle/>
          <a:p>
            <a:pPr algn="ctr"/>
            <a:r>
              <a:rPr lang="en-US" sz="1372" dirty="0"/>
              <a:t>R. Munro. </a:t>
            </a:r>
            <a:r>
              <a:rPr lang="en-US" sz="1372" i="1" dirty="0"/>
              <a:t>“</a:t>
            </a:r>
            <a:r>
              <a:rPr lang="en-US" sz="1372" dirty="0"/>
              <a:t>Human-in-the-Loop Machine Learning”, Manning Publications 2021.</a:t>
            </a:r>
          </a:p>
        </p:txBody>
      </p:sp>
    </p:spTree>
    <p:extLst>
      <p:ext uri="{BB962C8B-B14F-4D97-AF65-F5344CB8AC3E}">
        <p14:creationId xmlns:p14="http://schemas.microsoft.com/office/powerpoint/2010/main" val="2204090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rates for different worker/HIT groups</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329" t="25005" r="1715" b="1934"/>
          <a:stretch/>
        </p:blipFill>
        <p:spPr>
          <a:xfrm>
            <a:off x="666820" y="1463429"/>
            <a:ext cx="4464117" cy="4431533"/>
          </a:xfrm>
        </p:spPr>
      </p:pic>
      <p:sp>
        <p:nvSpPr>
          <p:cNvPr id="6" name="Content Placeholder 4"/>
          <p:cNvSpPr txBox="1">
            <a:spLocks/>
          </p:cNvSpPr>
          <p:nvPr/>
        </p:nvSpPr>
        <p:spPr>
          <a:xfrm>
            <a:off x="6375360" y="2025625"/>
            <a:ext cx="5173891" cy="30126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53" dirty="0"/>
              <a:t>UHRS</a:t>
            </a:r>
          </a:p>
          <a:p>
            <a:pPr marL="0" indent="0">
              <a:buNone/>
            </a:pPr>
            <a:r>
              <a:rPr lang="en-US" sz="2353" dirty="0"/>
              <a:t>2,700 HITs from 20 workloads</a:t>
            </a:r>
          </a:p>
          <a:p>
            <a:pPr marL="0" indent="0">
              <a:buNone/>
            </a:pPr>
            <a:r>
              <a:rPr lang="en-US" sz="2353" dirty="0"/>
              <a:t>For difficult HITs</a:t>
            </a:r>
          </a:p>
          <a:p>
            <a:pPr lvl="1"/>
            <a:r>
              <a:rPr lang="en-US" sz="1961" dirty="0"/>
              <a:t>Good workers are doing well</a:t>
            </a:r>
          </a:p>
          <a:p>
            <a:pPr lvl="1"/>
            <a:r>
              <a:rPr lang="en-US" sz="1961" dirty="0"/>
              <a:t>Bad workers are doing poorly</a:t>
            </a:r>
          </a:p>
          <a:p>
            <a:pPr marL="0" indent="0">
              <a:buNone/>
            </a:pPr>
            <a:r>
              <a:rPr lang="en-US" sz="2353" dirty="0"/>
              <a:t>For easy HITs</a:t>
            </a:r>
          </a:p>
          <a:p>
            <a:pPr lvl="1"/>
            <a:r>
              <a:rPr lang="en-US" sz="1961" dirty="0"/>
              <a:t>Good workers are doing well</a:t>
            </a:r>
          </a:p>
          <a:p>
            <a:pPr lvl="1"/>
            <a:r>
              <a:rPr lang="en-US" sz="1961" dirty="0"/>
              <a:t>Bad workers are doing well</a:t>
            </a:r>
          </a:p>
        </p:txBody>
      </p:sp>
      <p:sp>
        <p:nvSpPr>
          <p:cNvPr id="7" name="TextBox 6"/>
          <p:cNvSpPr txBox="1"/>
          <p:nvPr/>
        </p:nvSpPr>
        <p:spPr>
          <a:xfrm>
            <a:off x="927134" y="5894962"/>
            <a:ext cx="1517434" cy="369332"/>
          </a:xfrm>
          <a:prstGeom prst="rect">
            <a:avLst/>
          </a:prstGeom>
          <a:noFill/>
        </p:spPr>
        <p:txBody>
          <a:bodyPr wrap="square" rtlCol="0">
            <a:spAutoFit/>
          </a:bodyPr>
          <a:lstStyle/>
          <a:p>
            <a:r>
              <a:rPr lang="en-US" dirty="0"/>
              <a:t>Good workers</a:t>
            </a:r>
          </a:p>
        </p:txBody>
      </p:sp>
      <p:sp>
        <p:nvSpPr>
          <p:cNvPr id="8" name="TextBox 7"/>
          <p:cNvSpPr txBox="1"/>
          <p:nvPr/>
        </p:nvSpPr>
        <p:spPr>
          <a:xfrm>
            <a:off x="3372237" y="5894961"/>
            <a:ext cx="1644417" cy="374793"/>
          </a:xfrm>
          <a:prstGeom prst="rect">
            <a:avLst/>
          </a:prstGeom>
          <a:noFill/>
        </p:spPr>
        <p:txBody>
          <a:bodyPr wrap="square" rtlCol="0">
            <a:spAutoFit/>
          </a:bodyPr>
          <a:lstStyle/>
          <a:p>
            <a:r>
              <a:rPr lang="en-US" dirty="0"/>
              <a:t>Bad workers</a:t>
            </a:r>
          </a:p>
        </p:txBody>
      </p:sp>
      <p:sp>
        <p:nvSpPr>
          <p:cNvPr id="10" name="TextBox 9"/>
          <p:cNvSpPr txBox="1"/>
          <p:nvPr/>
        </p:nvSpPr>
        <p:spPr>
          <a:xfrm>
            <a:off x="5064271" y="5003681"/>
            <a:ext cx="1517434" cy="374793"/>
          </a:xfrm>
          <a:prstGeom prst="rect">
            <a:avLst/>
          </a:prstGeom>
          <a:noFill/>
        </p:spPr>
        <p:txBody>
          <a:bodyPr wrap="square" rtlCol="0">
            <a:spAutoFit/>
          </a:bodyPr>
          <a:lstStyle/>
          <a:p>
            <a:r>
              <a:rPr lang="en-US" dirty="0"/>
              <a:t>Difficult HITs</a:t>
            </a:r>
          </a:p>
        </p:txBody>
      </p:sp>
      <p:sp>
        <p:nvSpPr>
          <p:cNvPr id="11" name="TextBox 10"/>
          <p:cNvSpPr txBox="1"/>
          <p:nvPr/>
        </p:nvSpPr>
        <p:spPr>
          <a:xfrm>
            <a:off x="5064271" y="1690935"/>
            <a:ext cx="1517434" cy="374793"/>
          </a:xfrm>
          <a:prstGeom prst="rect">
            <a:avLst/>
          </a:prstGeom>
          <a:noFill/>
        </p:spPr>
        <p:txBody>
          <a:bodyPr wrap="square" rtlCol="0">
            <a:spAutoFit/>
          </a:bodyPr>
          <a:lstStyle/>
          <a:p>
            <a:r>
              <a:rPr lang="en-US" dirty="0"/>
              <a:t>Easy HITs</a:t>
            </a:r>
          </a:p>
        </p:txBody>
      </p:sp>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8329" t="25005" r="1715" b="1934"/>
          <a:stretch/>
        </p:blipFill>
        <p:spPr>
          <a:xfrm>
            <a:off x="652958" y="1434875"/>
            <a:ext cx="4376982" cy="4345034"/>
          </a:xfrm>
          <a:prstGeom prst="rect">
            <a:avLst/>
          </a:prstGeom>
        </p:spPr>
      </p:pic>
      <p:sp>
        <p:nvSpPr>
          <p:cNvPr id="3" name="Rectangle 2">
            <a:extLst>
              <a:ext uri="{FF2B5EF4-FFF2-40B4-BE49-F238E27FC236}">
                <a16:creationId xmlns:a16="http://schemas.microsoft.com/office/drawing/2014/main" id="{280D32AD-0B5F-4A03-9F19-EBEFBA260045}"/>
              </a:ext>
            </a:extLst>
          </p:cNvPr>
          <p:cNvSpPr/>
          <p:nvPr/>
        </p:nvSpPr>
        <p:spPr>
          <a:xfrm>
            <a:off x="5290253" y="5342597"/>
            <a:ext cx="6094444" cy="905179"/>
          </a:xfrm>
          <a:prstGeom prst="rect">
            <a:avLst/>
          </a:prstGeom>
        </p:spPr>
        <p:txBody>
          <a:bodyPr>
            <a:spAutoFit/>
          </a:bodyPr>
          <a:lstStyle/>
          <a:p>
            <a:endParaRPr lang="en-US" sz="1765" dirty="0"/>
          </a:p>
          <a:p>
            <a:pPr algn="just"/>
            <a:r>
              <a:rPr lang="en-US" sz="1765" dirty="0"/>
              <a:t>Let error(W</a:t>
            </a:r>
            <a:r>
              <a:rPr lang="en-US" sz="1765" i="1" dirty="0"/>
              <a:t>i</a:t>
            </a:r>
            <a:r>
              <a:rPr lang="en-US" sz="1765" dirty="0"/>
              <a:t>, </a:t>
            </a:r>
            <a:r>
              <a:rPr lang="en-US" sz="1765" dirty="0" err="1"/>
              <a:t>H</a:t>
            </a:r>
            <a:r>
              <a:rPr lang="en-US" sz="1765" i="1" dirty="0" err="1"/>
              <a:t>j</a:t>
            </a:r>
            <a:r>
              <a:rPr lang="en-US" sz="1765" dirty="0"/>
              <a:t>) be the average error rate of the</a:t>
            </a:r>
          </a:p>
          <a:p>
            <a:r>
              <a:rPr lang="en-US" sz="1765" dirty="0"/>
              <a:t>workers in the worker group W</a:t>
            </a:r>
            <a:r>
              <a:rPr lang="en-US" sz="1765" i="1" dirty="0"/>
              <a:t>i</a:t>
            </a:r>
            <a:r>
              <a:rPr lang="en-US" sz="1765" dirty="0"/>
              <a:t> working on HITs </a:t>
            </a:r>
            <a:r>
              <a:rPr lang="en-US" sz="1765" dirty="0" err="1"/>
              <a:t>H</a:t>
            </a:r>
            <a:r>
              <a:rPr lang="en-US" sz="1765" i="1" dirty="0" err="1"/>
              <a:t>j</a:t>
            </a:r>
            <a:r>
              <a:rPr lang="en-US" sz="1765" dirty="0"/>
              <a:t> </a:t>
            </a:r>
          </a:p>
        </p:txBody>
      </p:sp>
      <p:sp>
        <p:nvSpPr>
          <p:cNvPr id="5" name="Rectangle 4">
            <a:extLst>
              <a:ext uri="{FF2B5EF4-FFF2-40B4-BE49-F238E27FC236}">
                <a16:creationId xmlns:a16="http://schemas.microsoft.com/office/drawing/2014/main" id="{86CB983D-1F7C-D114-5621-D1CFC511C335}"/>
              </a:ext>
            </a:extLst>
          </p:cNvPr>
          <p:cNvSpPr/>
          <p:nvPr/>
        </p:nvSpPr>
        <p:spPr>
          <a:xfrm>
            <a:off x="-1" y="6391474"/>
            <a:ext cx="12436475" cy="307777"/>
          </a:xfrm>
          <a:prstGeom prst="rect">
            <a:avLst/>
          </a:prstGeom>
        </p:spPr>
        <p:txBody>
          <a:bodyPr wrap="square">
            <a:spAutoFit/>
          </a:bodyPr>
          <a:lstStyle/>
          <a:p>
            <a:pPr algn="ctr"/>
            <a:r>
              <a:rPr lang="en-US" sz="1400" dirty="0"/>
              <a:t>I. Abraham et al. “How Many Workers to Ask?  Adaptive Exploration for Collecting High Quality Labels”. SIGIR 2016</a:t>
            </a:r>
          </a:p>
        </p:txBody>
      </p:sp>
    </p:spTree>
    <p:extLst>
      <p:ext uri="{BB962C8B-B14F-4D97-AF65-F5344CB8AC3E}">
        <p14:creationId xmlns:p14="http://schemas.microsoft.com/office/powerpoint/2010/main" val="7082832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Snorkel approach</a:t>
            </a:r>
          </a:p>
        </p:txBody>
      </p:sp>
      <p:sp>
        <p:nvSpPr>
          <p:cNvPr id="3" name="Text Placeholder 2"/>
          <p:cNvSpPr>
            <a:spLocks noGrp="1"/>
          </p:cNvSpPr>
          <p:nvPr>
            <p:ph idx="1"/>
          </p:nvPr>
        </p:nvSpPr>
        <p:spPr/>
        <p:txBody>
          <a:bodyPr/>
          <a:lstStyle/>
          <a:p>
            <a:r>
              <a:rPr lang="en-US" dirty="0"/>
              <a:t>Formalizing programmatic labeling</a:t>
            </a:r>
          </a:p>
          <a:p>
            <a:r>
              <a:rPr lang="en-US" dirty="0"/>
              <a:t>Models are commodities</a:t>
            </a:r>
          </a:p>
          <a:p>
            <a:pPr lvl="1"/>
            <a:r>
              <a:rPr lang="en-US" sz="1568" dirty="0">
                <a:latin typeface="Courier New" panose="02070309020205020404" pitchFamily="49" charset="0"/>
                <a:cs typeface="Courier New" panose="02070309020205020404" pitchFamily="49" charset="0"/>
              </a:rPr>
              <a:t>pip install &lt;what-you-want&gt;</a:t>
            </a:r>
            <a:endParaRPr lang="en-US" dirty="0">
              <a:latin typeface="Courier New" panose="02070309020205020404" pitchFamily="49" charset="0"/>
              <a:cs typeface="Courier New" panose="02070309020205020404" pitchFamily="49" charset="0"/>
            </a:endParaRPr>
          </a:p>
          <a:p>
            <a:r>
              <a:rPr lang="en-US" dirty="0"/>
              <a:t>Training data is the interface for software 2.0</a:t>
            </a:r>
          </a:p>
          <a:p>
            <a:r>
              <a:rPr lang="en-US" dirty="0"/>
              <a:t>Labeling functions as black boxes that predict a label </a:t>
            </a:r>
          </a:p>
          <a:p>
            <a:r>
              <a:rPr lang="en-US" dirty="0"/>
              <a:t>Learn from agreements/disagreements between labeling functions</a:t>
            </a:r>
          </a:p>
        </p:txBody>
      </p:sp>
    </p:spTree>
    <p:extLst>
      <p:ext uri="{BB962C8B-B14F-4D97-AF65-F5344CB8AC3E}">
        <p14:creationId xmlns:p14="http://schemas.microsoft.com/office/powerpoint/2010/main" val="3943874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7F84-D257-E830-D436-DCFCCDCEF812}"/>
              </a:ext>
            </a:extLst>
          </p:cNvPr>
          <p:cNvSpPr>
            <a:spLocks noGrp="1"/>
          </p:cNvSpPr>
          <p:nvPr>
            <p:ph type="title"/>
          </p:nvPr>
        </p:nvSpPr>
        <p:spPr/>
        <p:txBody>
          <a:bodyPr/>
          <a:lstStyle/>
          <a:p>
            <a:r>
              <a:rPr lang="en-US" dirty="0"/>
              <a:t>LLMs</a:t>
            </a:r>
          </a:p>
        </p:txBody>
      </p:sp>
      <p:sp>
        <p:nvSpPr>
          <p:cNvPr id="3" name="Content Placeholder 2">
            <a:extLst>
              <a:ext uri="{FF2B5EF4-FFF2-40B4-BE49-F238E27FC236}">
                <a16:creationId xmlns:a16="http://schemas.microsoft.com/office/drawing/2014/main" id="{990CEA31-B83B-1F14-017F-48AC4A5A2421}"/>
              </a:ext>
            </a:extLst>
          </p:cNvPr>
          <p:cNvSpPr>
            <a:spLocks noGrp="1"/>
          </p:cNvSpPr>
          <p:nvPr>
            <p:ph idx="1"/>
          </p:nvPr>
        </p:nvSpPr>
        <p:spPr/>
        <p:txBody>
          <a:bodyPr>
            <a:normAutofit lnSpcReduction="10000"/>
          </a:bodyPr>
          <a:lstStyle/>
          <a:p>
            <a:r>
              <a:rPr lang="en-US" dirty="0"/>
              <a:t>Human labels are expensive</a:t>
            </a:r>
          </a:p>
          <a:p>
            <a:pPr lvl="1"/>
            <a:r>
              <a:rPr lang="en-US" dirty="0"/>
              <a:t>Expert &gt; Crowd-based worker &gt; LLM</a:t>
            </a:r>
          </a:p>
          <a:p>
            <a:pPr lvl="1"/>
            <a:r>
              <a:rPr lang="en-US" dirty="0"/>
              <a:t>Automatic label is not a new idea</a:t>
            </a:r>
          </a:p>
          <a:p>
            <a:r>
              <a:rPr lang="en-US" dirty="0"/>
              <a:t>How about using LLMs to label documents?</a:t>
            </a:r>
          </a:p>
          <a:p>
            <a:r>
              <a:rPr lang="en-US" dirty="0"/>
              <a:t>Potential advantages</a:t>
            </a:r>
          </a:p>
          <a:p>
            <a:pPr lvl="1"/>
            <a:r>
              <a:rPr lang="en-US" dirty="0"/>
              <a:t>Cost and performance</a:t>
            </a:r>
          </a:p>
          <a:p>
            <a:pPr lvl="1"/>
            <a:r>
              <a:rPr lang="en-US" dirty="0"/>
              <a:t>Allocate humans where are needed the most</a:t>
            </a:r>
          </a:p>
          <a:p>
            <a:r>
              <a:rPr lang="en-US" dirty="0"/>
              <a:t>Potential issues</a:t>
            </a:r>
          </a:p>
          <a:p>
            <a:pPr lvl="1"/>
            <a:r>
              <a:rPr lang="en-US" dirty="0"/>
              <a:t>Reliability</a:t>
            </a:r>
          </a:p>
          <a:p>
            <a:pPr lvl="1"/>
            <a:r>
              <a:rPr lang="en-US" dirty="0"/>
              <a:t>Quality control</a:t>
            </a:r>
          </a:p>
        </p:txBody>
      </p:sp>
      <p:sp>
        <p:nvSpPr>
          <p:cNvPr id="4" name="Rectangle 3">
            <a:extLst>
              <a:ext uri="{FF2B5EF4-FFF2-40B4-BE49-F238E27FC236}">
                <a16:creationId xmlns:a16="http://schemas.microsoft.com/office/drawing/2014/main" id="{EDF492DB-E8F5-DE36-2EBC-C4971BBC33CB}"/>
              </a:ext>
            </a:extLst>
          </p:cNvPr>
          <p:cNvSpPr/>
          <p:nvPr/>
        </p:nvSpPr>
        <p:spPr>
          <a:xfrm>
            <a:off x="0" y="6027489"/>
            <a:ext cx="12436475" cy="738664"/>
          </a:xfrm>
          <a:prstGeom prst="rect">
            <a:avLst/>
          </a:prstGeom>
        </p:spPr>
        <p:txBody>
          <a:bodyPr wrap="square">
            <a:spAutoFit/>
          </a:bodyPr>
          <a:lstStyle/>
          <a:p>
            <a:pPr algn="ctr"/>
            <a:r>
              <a:rPr lang="en-US" sz="1400" dirty="0"/>
              <a:t>P. Thomas et al. "Large language models can accurately predict searcher preferences" arxiv.org/abs/2309.10621</a:t>
            </a:r>
          </a:p>
          <a:p>
            <a:pPr algn="ctr"/>
            <a:endParaRPr lang="en-US" sz="1400" dirty="0"/>
          </a:p>
          <a:p>
            <a:pPr algn="ctr"/>
            <a:r>
              <a:rPr lang="en-US" sz="1400" dirty="0"/>
              <a:t>G. Faggioli et al. "Perspectives on Large Language Models for Relevance Judgment" ICTIR 2023</a:t>
            </a:r>
          </a:p>
        </p:txBody>
      </p:sp>
    </p:spTree>
    <p:extLst>
      <p:ext uri="{BB962C8B-B14F-4D97-AF65-F5344CB8AC3E}">
        <p14:creationId xmlns:p14="http://schemas.microsoft.com/office/powerpoint/2010/main" val="6120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489-0611-F5D7-4CC9-93EC9EA638E7}"/>
              </a:ext>
            </a:extLst>
          </p:cNvPr>
          <p:cNvSpPr>
            <a:spLocks noGrp="1"/>
          </p:cNvSpPr>
          <p:nvPr>
            <p:ph type="title"/>
          </p:nvPr>
        </p:nvSpPr>
        <p:spPr/>
        <p:txBody>
          <a:bodyPr/>
          <a:lstStyle/>
          <a:p>
            <a:r>
              <a:rPr lang="en-US" dirty="0"/>
              <a:t>Spectrum of human-machine collaboration</a:t>
            </a:r>
          </a:p>
        </p:txBody>
      </p:sp>
      <p:pic>
        <p:nvPicPr>
          <p:cNvPr id="5" name="Picture 4">
            <a:extLst>
              <a:ext uri="{FF2B5EF4-FFF2-40B4-BE49-F238E27FC236}">
                <a16:creationId xmlns:a16="http://schemas.microsoft.com/office/drawing/2014/main" id="{F9F20BBE-1B1A-D342-A258-E6CF6D430043}"/>
              </a:ext>
            </a:extLst>
          </p:cNvPr>
          <p:cNvPicPr>
            <a:picLocks noChangeAspect="1"/>
          </p:cNvPicPr>
          <p:nvPr/>
        </p:nvPicPr>
        <p:blipFill>
          <a:blip r:embed="rId2"/>
          <a:stretch>
            <a:fillRect/>
          </a:stretch>
        </p:blipFill>
        <p:spPr>
          <a:xfrm>
            <a:off x="6727932" y="1393238"/>
            <a:ext cx="3870202" cy="5210175"/>
          </a:xfrm>
          <a:prstGeom prst="rect">
            <a:avLst/>
          </a:prstGeom>
        </p:spPr>
      </p:pic>
      <p:sp>
        <p:nvSpPr>
          <p:cNvPr id="6" name="Content Placeholder 2">
            <a:extLst>
              <a:ext uri="{FF2B5EF4-FFF2-40B4-BE49-F238E27FC236}">
                <a16:creationId xmlns:a16="http://schemas.microsoft.com/office/drawing/2014/main" id="{29920470-4BE5-2BB4-48AE-0E08E81050B8}"/>
              </a:ext>
            </a:extLst>
          </p:cNvPr>
          <p:cNvSpPr>
            <a:spLocks noGrp="1"/>
          </p:cNvSpPr>
          <p:nvPr>
            <p:ph idx="1"/>
          </p:nvPr>
        </p:nvSpPr>
        <p:spPr>
          <a:xfrm>
            <a:off x="838200" y="1825625"/>
            <a:ext cx="5012184" cy="4351338"/>
          </a:xfrm>
        </p:spPr>
        <p:txBody>
          <a:bodyPr/>
          <a:lstStyle/>
          <a:p>
            <a:r>
              <a:rPr lang="en-US" dirty="0"/>
              <a:t>LLMs judgement quality</a:t>
            </a:r>
          </a:p>
          <a:p>
            <a:r>
              <a:rPr lang="en-US" dirty="0"/>
              <a:t>LLMs cost</a:t>
            </a:r>
          </a:p>
          <a:p>
            <a:r>
              <a:rPr lang="en-US" dirty="0"/>
              <a:t>Multiple LLMs as judges</a:t>
            </a:r>
          </a:p>
          <a:p>
            <a:r>
              <a:rPr lang="en-US" dirty="0"/>
              <a:t>Truthfulness</a:t>
            </a:r>
          </a:p>
          <a:p>
            <a:r>
              <a:rPr lang="en-US" dirty="0"/>
              <a:t>Bias</a:t>
            </a:r>
          </a:p>
          <a:p>
            <a:r>
              <a:rPr lang="en-US" dirty="0"/>
              <a:t>Explanations/justifications</a:t>
            </a:r>
          </a:p>
          <a:p>
            <a:endParaRPr lang="en-US" dirty="0"/>
          </a:p>
        </p:txBody>
      </p:sp>
    </p:spTree>
    <p:extLst>
      <p:ext uri="{BB962C8B-B14F-4D97-AF65-F5344CB8AC3E}">
        <p14:creationId xmlns:p14="http://schemas.microsoft.com/office/powerpoint/2010/main" val="3835492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74E5-8B2C-314C-F30A-012E43D21DB3}"/>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01E2F120-1705-26E1-5D38-2C8E6C083A61}"/>
              </a:ext>
            </a:extLst>
          </p:cNvPr>
          <p:cNvSpPr>
            <a:spLocks noGrp="1"/>
          </p:cNvSpPr>
          <p:nvPr>
            <p:ph idx="1"/>
          </p:nvPr>
        </p:nvSpPr>
        <p:spPr/>
        <p:txBody>
          <a:bodyPr/>
          <a:lstStyle/>
          <a:p>
            <a:r>
              <a:rPr lang="en-US" dirty="0"/>
              <a:t>Similar to crowdsourcing work</a:t>
            </a:r>
          </a:p>
          <a:p>
            <a:r>
              <a:rPr lang="en-US" dirty="0"/>
              <a:t>Take TREC judgement guidelines </a:t>
            </a:r>
          </a:p>
          <a:p>
            <a:pPr lvl="1"/>
            <a:r>
              <a:rPr lang="en-US" dirty="0"/>
              <a:t>HIT in </a:t>
            </a:r>
            <a:r>
              <a:rPr lang="en-US" dirty="0" err="1"/>
              <a:t>Mturk</a:t>
            </a:r>
            <a:endParaRPr lang="en-US" dirty="0"/>
          </a:p>
          <a:p>
            <a:pPr lvl="1"/>
            <a:r>
              <a:rPr lang="en-US" dirty="0"/>
              <a:t>Prompt for GPT or similar LLM</a:t>
            </a:r>
          </a:p>
          <a:p>
            <a:r>
              <a:rPr lang="en-US" dirty="0"/>
              <a:t>Compute agreement using Cohen’s kappa</a:t>
            </a:r>
          </a:p>
          <a:p>
            <a:r>
              <a:rPr lang="en-US" dirty="0"/>
              <a:t>Two main approaches</a:t>
            </a:r>
          </a:p>
          <a:p>
            <a:pPr lvl="1"/>
            <a:r>
              <a:rPr lang="en-US" dirty="0"/>
              <a:t>Prompt “as is”</a:t>
            </a:r>
          </a:p>
          <a:p>
            <a:pPr lvl="1"/>
            <a:r>
              <a:rPr lang="en-US" dirty="0"/>
              <a:t>Prompt engineering</a:t>
            </a:r>
          </a:p>
        </p:txBody>
      </p:sp>
    </p:spTree>
    <p:extLst>
      <p:ext uri="{BB962C8B-B14F-4D97-AF65-F5344CB8AC3E}">
        <p14:creationId xmlns:p14="http://schemas.microsoft.com/office/powerpoint/2010/main" val="4175985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ü"/>
            </a:pPr>
            <a:r>
              <a:rPr lang="en-US" dirty="0"/>
              <a:t> </a:t>
            </a:r>
            <a:r>
              <a:rPr lang="en-US" dirty="0">
                <a:solidFill>
                  <a:schemeClr val="bg2">
                    <a:lumMod val="75000"/>
                  </a:schemeClr>
                </a:solidFill>
              </a:rPr>
              <a:t>Benchmarking (Ken)</a:t>
            </a:r>
          </a:p>
          <a:p>
            <a:pPr>
              <a:buFont typeface="Wingdings" pitchFamily="2" charset="2"/>
              <a:buChar char="Ø"/>
            </a:pPr>
            <a:r>
              <a:rPr lang="en-US" b="1" dirty="0"/>
              <a:t> Labeling (Omar)</a:t>
            </a:r>
          </a:p>
          <a:p>
            <a:r>
              <a:rPr lang="en-US" dirty="0"/>
              <a:t> Bias, toxicity, misinformation, plagiarism (Ken)</a:t>
            </a:r>
          </a:p>
          <a:p>
            <a:r>
              <a:rPr lang="en-US" dirty="0"/>
              <a:t> 1 slide on hard problems for researchers/practitioners</a:t>
            </a:r>
          </a:p>
        </p:txBody>
      </p:sp>
    </p:spTree>
    <p:extLst>
      <p:ext uri="{BB962C8B-B14F-4D97-AF65-F5344CB8AC3E}">
        <p14:creationId xmlns:p14="http://schemas.microsoft.com/office/powerpoint/2010/main" val="3878829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pPr lvl="1"/>
            <a:endParaRPr lang="en-US" dirty="0"/>
          </a:p>
          <a:p>
            <a:endParaRPr lang="en-US" dirty="0"/>
          </a:p>
        </p:txBody>
      </p:sp>
    </p:spTree>
    <p:extLst>
      <p:ext uri="{BB962C8B-B14F-4D97-AF65-F5344CB8AC3E}">
        <p14:creationId xmlns:p14="http://schemas.microsoft.com/office/powerpoint/2010/main" val="1157956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spTree>
    <p:extLst>
      <p:ext uri="{BB962C8B-B14F-4D97-AF65-F5344CB8AC3E}">
        <p14:creationId xmlns:p14="http://schemas.microsoft.com/office/powerpoint/2010/main" val="3443259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E49D-1F97-4219-2E28-F89BE1A3E948}"/>
              </a:ext>
            </a:extLst>
          </p:cNvPr>
          <p:cNvSpPr>
            <a:spLocks noGrp="1"/>
          </p:cNvSpPr>
          <p:nvPr>
            <p:ph type="title"/>
          </p:nvPr>
        </p:nvSpPr>
        <p:spPr/>
        <p:txBody>
          <a:bodyPr/>
          <a:lstStyle/>
          <a:p>
            <a:r>
              <a:rPr lang="en-US" dirty="0"/>
              <a:t>Prompts compared to HITs</a:t>
            </a:r>
          </a:p>
        </p:txBody>
      </p:sp>
      <p:pic>
        <p:nvPicPr>
          <p:cNvPr id="4" name="Picture 3">
            <a:extLst>
              <a:ext uri="{FF2B5EF4-FFF2-40B4-BE49-F238E27FC236}">
                <a16:creationId xmlns:a16="http://schemas.microsoft.com/office/drawing/2014/main" id="{3862192C-5728-A1D9-4B2E-B7954F672FBC}"/>
              </a:ext>
            </a:extLst>
          </p:cNvPr>
          <p:cNvPicPr>
            <a:picLocks noChangeAspect="1"/>
          </p:cNvPicPr>
          <p:nvPr/>
        </p:nvPicPr>
        <p:blipFill>
          <a:blip r:embed="rId2"/>
          <a:stretch>
            <a:fillRect/>
          </a:stretch>
        </p:blipFill>
        <p:spPr>
          <a:xfrm>
            <a:off x="886191" y="1397725"/>
            <a:ext cx="4864867" cy="5167312"/>
          </a:xfrm>
          <a:prstGeom prst="rect">
            <a:avLst/>
          </a:prstGeom>
        </p:spPr>
      </p:pic>
      <p:pic>
        <p:nvPicPr>
          <p:cNvPr id="5" name="Content Placeholder 4" descr="HIT.PNG">
            <a:extLst>
              <a:ext uri="{FF2B5EF4-FFF2-40B4-BE49-F238E27FC236}">
                <a16:creationId xmlns:a16="http://schemas.microsoft.com/office/drawing/2014/main" id="{36592DEA-9B16-0F8A-EC43-EA053850BE9B}"/>
              </a:ext>
            </a:extLst>
          </p:cNvPr>
          <p:cNvPicPr>
            <a:picLocks noChangeAspect="1"/>
          </p:cNvPicPr>
          <p:nvPr/>
        </p:nvPicPr>
        <p:blipFill>
          <a:blip r:embed="rId3" cstate="print"/>
          <a:stretch>
            <a:fillRect/>
          </a:stretch>
        </p:blipFill>
        <p:spPr>
          <a:xfrm>
            <a:off x="6281814" y="1564715"/>
            <a:ext cx="4809365" cy="4045973"/>
          </a:xfrm>
          <a:prstGeom prst="rect">
            <a:avLst/>
          </a:prstGeom>
        </p:spPr>
      </p:pic>
    </p:spTree>
    <p:extLst>
      <p:ext uri="{BB962C8B-B14F-4D97-AF65-F5344CB8AC3E}">
        <p14:creationId xmlns:p14="http://schemas.microsoft.com/office/powerpoint/2010/main" val="1235697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1405-6E65-BAAA-E8D9-4FEF920C335C}"/>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579FF4D9-2D2F-2EAD-1A8A-28EEA4686BAB}"/>
              </a:ext>
            </a:extLst>
          </p:cNvPr>
          <p:cNvSpPr>
            <a:spLocks noGrp="1"/>
          </p:cNvSpPr>
          <p:nvPr>
            <p:ph idx="1"/>
          </p:nvPr>
        </p:nvSpPr>
        <p:spPr>
          <a:xfrm>
            <a:off x="838200" y="1825625"/>
            <a:ext cx="6823229" cy="4351338"/>
          </a:xfrm>
        </p:spPr>
        <p:txBody>
          <a:bodyPr/>
          <a:lstStyle/>
          <a:p>
            <a:r>
              <a:rPr lang="en-US" dirty="0"/>
              <a:t>With no prompt engineering</a:t>
            </a:r>
          </a:p>
          <a:p>
            <a:r>
              <a:rPr lang="en-US" dirty="0"/>
              <a:t>With prompt features</a:t>
            </a:r>
          </a:p>
          <a:p>
            <a:pPr lvl="1"/>
            <a:r>
              <a:rPr lang="en-US" dirty="0"/>
              <a:t>R (role), D (description), A (aspects), M (multiple judges)</a:t>
            </a:r>
          </a:p>
          <a:p>
            <a:pPr lvl="1"/>
            <a:r>
              <a:rPr lang="en-US" dirty="0"/>
              <a:t>Performance varies per feature</a:t>
            </a:r>
          </a:p>
          <a:p>
            <a:pPr lvl="1"/>
            <a:r>
              <a:rPr lang="en-US" dirty="0"/>
              <a:t>Cohen’s k (0.20 to 0.64)</a:t>
            </a:r>
          </a:p>
        </p:txBody>
      </p:sp>
      <p:pic>
        <p:nvPicPr>
          <p:cNvPr id="5" name="Picture 4">
            <a:extLst>
              <a:ext uri="{FF2B5EF4-FFF2-40B4-BE49-F238E27FC236}">
                <a16:creationId xmlns:a16="http://schemas.microsoft.com/office/drawing/2014/main" id="{68742986-E0A1-5686-A1B2-EE8645BA62EE}"/>
              </a:ext>
            </a:extLst>
          </p:cNvPr>
          <p:cNvPicPr>
            <a:picLocks noChangeAspect="1"/>
          </p:cNvPicPr>
          <p:nvPr/>
        </p:nvPicPr>
        <p:blipFill>
          <a:blip r:embed="rId2"/>
          <a:stretch>
            <a:fillRect/>
          </a:stretch>
        </p:blipFill>
        <p:spPr>
          <a:xfrm>
            <a:off x="7286193" y="1690688"/>
            <a:ext cx="3011811" cy="3659634"/>
          </a:xfrm>
          <a:prstGeom prst="rect">
            <a:avLst/>
          </a:prstGeom>
        </p:spPr>
      </p:pic>
      <p:pic>
        <p:nvPicPr>
          <p:cNvPr id="7" name="Picture 6">
            <a:extLst>
              <a:ext uri="{FF2B5EF4-FFF2-40B4-BE49-F238E27FC236}">
                <a16:creationId xmlns:a16="http://schemas.microsoft.com/office/drawing/2014/main" id="{4516132B-ED91-4DD6-B5C3-677CDF1DAB7F}"/>
              </a:ext>
            </a:extLst>
          </p:cNvPr>
          <p:cNvPicPr>
            <a:picLocks noChangeAspect="1"/>
          </p:cNvPicPr>
          <p:nvPr/>
        </p:nvPicPr>
        <p:blipFill>
          <a:blip r:embed="rId3"/>
          <a:stretch>
            <a:fillRect/>
          </a:stretch>
        </p:blipFill>
        <p:spPr>
          <a:xfrm>
            <a:off x="2124075" y="4665501"/>
            <a:ext cx="3971925" cy="1171575"/>
          </a:xfrm>
          <a:prstGeom prst="rect">
            <a:avLst/>
          </a:prstGeom>
        </p:spPr>
      </p:pic>
    </p:spTree>
    <p:extLst>
      <p:ext uri="{BB962C8B-B14F-4D97-AF65-F5344CB8AC3E}">
        <p14:creationId xmlns:p14="http://schemas.microsoft.com/office/powerpoint/2010/main" val="2501428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normAutofit fontScale="92500" lnSpcReduction="20000"/>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r>
              <a:rPr lang="en-US" dirty="0"/>
              <a:t>Things to consider</a:t>
            </a:r>
          </a:p>
          <a:p>
            <a:pPr lvl="1"/>
            <a:r>
              <a:rPr lang="en-US" dirty="0"/>
              <a:t>Reliability over time</a:t>
            </a:r>
          </a:p>
          <a:p>
            <a:pPr lvl="1"/>
            <a:r>
              <a:rPr lang="en-US" dirty="0"/>
              <a:t>Cost in prompt engineering</a:t>
            </a:r>
          </a:p>
          <a:p>
            <a:r>
              <a:rPr lang="en-US" dirty="0"/>
              <a:t>Caveat</a:t>
            </a:r>
          </a:p>
          <a:p>
            <a:pPr lvl="1"/>
            <a:r>
              <a:rPr lang="en-US" dirty="0"/>
              <a:t>LLMs are systems </a:t>
            </a:r>
          </a:p>
          <a:p>
            <a:pPr lvl="1"/>
            <a:r>
              <a:rPr lang="en-US" dirty="0"/>
              <a:t>Query intent and answer construction</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D49F-4C67-2880-4756-780D4AF55F64}"/>
              </a:ext>
            </a:extLst>
          </p:cNvPr>
          <p:cNvSpPr>
            <a:spLocks noGrp="1"/>
          </p:cNvSpPr>
          <p:nvPr>
            <p:ph type="title"/>
          </p:nvPr>
        </p:nvSpPr>
        <p:spPr/>
        <p:txBody>
          <a:bodyPr/>
          <a:lstStyle/>
          <a:p>
            <a:r>
              <a:rPr lang="en-US" dirty="0"/>
              <a:t>LLMs and human computation</a:t>
            </a:r>
          </a:p>
        </p:txBody>
      </p:sp>
      <p:pic>
        <p:nvPicPr>
          <p:cNvPr id="5" name="Content Placeholder 4">
            <a:extLst>
              <a:ext uri="{FF2B5EF4-FFF2-40B4-BE49-F238E27FC236}">
                <a16:creationId xmlns:a16="http://schemas.microsoft.com/office/drawing/2014/main" id="{75E76D98-ABBD-13B8-7E9F-24D410FD74D4}"/>
              </a:ext>
            </a:extLst>
          </p:cNvPr>
          <p:cNvPicPr>
            <a:picLocks noGrp="1" noChangeAspect="1"/>
          </p:cNvPicPr>
          <p:nvPr>
            <p:ph idx="1"/>
          </p:nvPr>
        </p:nvPicPr>
        <p:blipFill>
          <a:blip r:embed="rId2"/>
          <a:stretch>
            <a:fillRect/>
          </a:stretch>
        </p:blipFill>
        <p:spPr>
          <a:xfrm>
            <a:off x="6368988" y="1537963"/>
            <a:ext cx="4984811" cy="2681307"/>
          </a:xfrm>
        </p:spPr>
      </p:pic>
      <p:sp>
        <p:nvSpPr>
          <p:cNvPr id="6" name="Rectangle 5">
            <a:extLst>
              <a:ext uri="{FF2B5EF4-FFF2-40B4-BE49-F238E27FC236}">
                <a16:creationId xmlns:a16="http://schemas.microsoft.com/office/drawing/2014/main" id="{D9877330-952C-1607-38DA-68AC191F269F}"/>
              </a:ext>
            </a:extLst>
          </p:cNvPr>
          <p:cNvSpPr/>
          <p:nvPr/>
        </p:nvSpPr>
        <p:spPr>
          <a:xfrm>
            <a:off x="6951214" y="4219270"/>
            <a:ext cx="4730657" cy="307777"/>
          </a:xfrm>
          <a:prstGeom prst="rect">
            <a:avLst/>
          </a:prstGeom>
        </p:spPr>
        <p:txBody>
          <a:bodyPr wrap="square">
            <a:spAutoFit/>
          </a:bodyPr>
          <a:lstStyle/>
          <a:p>
            <a:pPr algn="ctr"/>
            <a:r>
              <a:rPr lang="en-US" sz="1400" dirty="0">
                <a:hlinkClick r:id="rId3"/>
              </a:rPr>
              <a:t>https://time.com/6247678/openai-chatgpt-kenya-workers/</a:t>
            </a:r>
            <a:r>
              <a:rPr lang="en-US" sz="1400" dirty="0"/>
              <a:t> </a:t>
            </a:r>
          </a:p>
        </p:txBody>
      </p:sp>
      <p:pic>
        <p:nvPicPr>
          <p:cNvPr id="8" name="Picture 7">
            <a:extLst>
              <a:ext uri="{FF2B5EF4-FFF2-40B4-BE49-F238E27FC236}">
                <a16:creationId xmlns:a16="http://schemas.microsoft.com/office/drawing/2014/main" id="{AC1E41AD-2FFD-B245-B39A-B8DC6FF7A523}"/>
              </a:ext>
            </a:extLst>
          </p:cNvPr>
          <p:cNvPicPr>
            <a:picLocks noChangeAspect="1"/>
          </p:cNvPicPr>
          <p:nvPr/>
        </p:nvPicPr>
        <p:blipFill>
          <a:blip r:embed="rId4"/>
          <a:stretch>
            <a:fillRect/>
          </a:stretch>
        </p:blipFill>
        <p:spPr>
          <a:xfrm>
            <a:off x="5317724" y="4544639"/>
            <a:ext cx="6607946" cy="1233421"/>
          </a:xfrm>
          <a:prstGeom prst="rect">
            <a:avLst/>
          </a:prstGeom>
        </p:spPr>
      </p:pic>
      <p:sp>
        <p:nvSpPr>
          <p:cNvPr id="9" name="Rectangle 8">
            <a:extLst>
              <a:ext uri="{FF2B5EF4-FFF2-40B4-BE49-F238E27FC236}">
                <a16:creationId xmlns:a16="http://schemas.microsoft.com/office/drawing/2014/main" id="{AF5A7AC6-D7C4-9FAD-ABE4-6867DE57F5F9}"/>
              </a:ext>
            </a:extLst>
          </p:cNvPr>
          <p:cNvSpPr/>
          <p:nvPr/>
        </p:nvSpPr>
        <p:spPr>
          <a:xfrm>
            <a:off x="5088383" y="5949540"/>
            <a:ext cx="6923104" cy="523220"/>
          </a:xfrm>
          <a:prstGeom prst="rect">
            <a:avLst/>
          </a:prstGeom>
        </p:spPr>
        <p:txBody>
          <a:bodyPr wrap="square">
            <a:spAutoFit/>
          </a:bodyPr>
          <a:lstStyle/>
          <a:p>
            <a:pPr algn="ctr"/>
            <a:r>
              <a:rPr lang="en-US" sz="1400" dirty="0">
                <a:hlinkClick r:id="rId5"/>
              </a:rPr>
              <a:t>https://www.nbcnews.com/tech/innovation/openai-chatgpt-ai-jobs-contractors-talk-shadow-workforce-powers-rcna81892</a:t>
            </a:r>
            <a:r>
              <a:rPr lang="en-US" sz="1400" dirty="0"/>
              <a:t> </a:t>
            </a:r>
          </a:p>
        </p:txBody>
      </p:sp>
      <p:sp>
        <p:nvSpPr>
          <p:cNvPr id="10" name="Content Placeholder 2">
            <a:extLst>
              <a:ext uri="{FF2B5EF4-FFF2-40B4-BE49-F238E27FC236}">
                <a16:creationId xmlns:a16="http://schemas.microsoft.com/office/drawing/2014/main" id="{E6ED41AC-ABD3-911A-B379-A15908220C16}"/>
              </a:ext>
            </a:extLst>
          </p:cNvPr>
          <p:cNvSpPr txBox="1">
            <a:spLocks/>
          </p:cNvSpPr>
          <p:nvPr/>
        </p:nvSpPr>
        <p:spPr>
          <a:xfrm>
            <a:off x="838200" y="1825625"/>
            <a:ext cx="41514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LLM like ChatGPT, p(w</a:t>
            </a:r>
            <a:r>
              <a:rPr lang="en-US" i="1" baseline="-25000" dirty="0"/>
              <a:t>i</a:t>
            </a:r>
            <a:r>
              <a:rPr lang="en-US" dirty="0"/>
              <a:t>|w</a:t>
            </a:r>
            <a:r>
              <a:rPr lang="en-US" baseline="-25000" dirty="0"/>
              <a:t>1</a:t>
            </a:r>
            <a:r>
              <a:rPr lang="en-US" dirty="0"/>
              <a:t>,…,w</a:t>
            </a:r>
            <a:r>
              <a:rPr lang="en-US" i="1" baseline="-25000" dirty="0"/>
              <a:t>i</a:t>
            </a:r>
            <a:r>
              <a:rPr lang="en-US" baseline="-25000" dirty="0"/>
              <a:t>-1</a:t>
            </a:r>
            <a:r>
              <a:rPr lang="en-US" dirty="0"/>
              <a:t>) is defined by a transformer</a:t>
            </a:r>
          </a:p>
          <a:p>
            <a:r>
              <a:rPr lang="en-US" dirty="0"/>
              <a:t>LLM-based system do require editorial work</a:t>
            </a:r>
          </a:p>
          <a:p>
            <a:r>
              <a:rPr lang="en-US" dirty="0"/>
              <a:t>Not different from any major property on the Internet</a:t>
            </a:r>
          </a:p>
          <a:p>
            <a:endParaRPr lang="en-US" dirty="0"/>
          </a:p>
        </p:txBody>
      </p:sp>
    </p:spTree>
    <p:extLst>
      <p:ext uri="{BB962C8B-B14F-4D97-AF65-F5344CB8AC3E}">
        <p14:creationId xmlns:p14="http://schemas.microsoft.com/office/powerpoint/2010/main" val="159683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a:xfrm>
            <a:off x="838200" y="1825625"/>
            <a:ext cx="6033117" cy="4761606"/>
          </a:xfrm>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graphicFrame>
        <p:nvGraphicFramePr>
          <p:cNvPr id="4" name="Table 3">
            <a:extLst>
              <a:ext uri="{FF2B5EF4-FFF2-40B4-BE49-F238E27FC236}">
                <a16:creationId xmlns:a16="http://schemas.microsoft.com/office/drawing/2014/main" id="{EA176FD0-A746-8D49-522B-0DF1EB1AD0FF}"/>
              </a:ext>
            </a:extLst>
          </p:cNvPr>
          <p:cNvGraphicFramePr>
            <a:graphicFrameLocks noGrp="1"/>
          </p:cNvGraphicFramePr>
          <p:nvPr/>
        </p:nvGraphicFramePr>
        <p:xfrm>
          <a:off x="6096000" y="2209800"/>
          <a:ext cx="5908258" cy="1219200"/>
        </p:xfrm>
        <a:graphic>
          <a:graphicData uri="http://schemas.openxmlformats.org/drawingml/2006/table">
            <a:tbl>
              <a:tblPr firstRow="1" bandRow="1">
                <a:tableStyleId>{9D7B26C5-4107-4FEC-AEDC-1716B250A1EF}</a:tableStyleId>
              </a:tblPr>
              <a:tblGrid>
                <a:gridCol w="1731731">
                  <a:extLst>
                    <a:ext uri="{9D8B030D-6E8A-4147-A177-3AD203B41FA5}">
                      <a16:colId xmlns:a16="http://schemas.microsoft.com/office/drawing/2014/main" val="2095463103"/>
                    </a:ext>
                  </a:extLst>
                </a:gridCol>
                <a:gridCol w="2207108">
                  <a:extLst>
                    <a:ext uri="{9D8B030D-6E8A-4147-A177-3AD203B41FA5}">
                      <a16:colId xmlns:a16="http://schemas.microsoft.com/office/drawing/2014/main" val="2020489666"/>
                    </a:ext>
                  </a:extLst>
                </a:gridCol>
                <a:gridCol w="1969419">
                  <a:extLst>
                    <a:ext uri="{9D8B030D-6E8A-4147-A177-3AD203B41FA5}">
                      <a16:colId xmlns:a16="http://schemas.microsoft.com/office/drawing/2014/main" val="2723258476"/>
                    </a:ext>
                  </a:extLst>
                </a:gridCol>
              </a:tblGrid>
              <a:tr h="239277">
                <a:tc>
                  <a:txBody>
                    <a:bodyPr/>
                    <a:lstStyle/>
                    <a:p>
                      <a:endParaRPr lang="en-US" sz="1400" dirty="0"/>
                    </a:p>
                  </a:txBody>
                  <a:tcPr/>
                </a:tc>
                <a:tc>
                  <a:txBody>
                    <a:bodyPr/>
                    <a:lstStyle/>
                    <a:p>
                      <a:r>
                        <a:rPr lang="en-US" sz="1400" dirty="0"/>
                        <a:t>Machine computation</a:t>
                      </a:r>
                    </a:p>
                  </a:txBody>
                  <a:tcPr/>
                </a:tc>
                <a:tc>
                  <a:txBody>
                    <a:bodyPr/>
                    <a:lstStyle/>
                    <a:p>
                      <a:r>
                        <a:rPr lang="en-US" sz="1400" dirty="0"/>
                        <a:t>Human computation</a:t>
                      </a:r>
                    </a:p>
                  </a:txBody>
                  <a:tcPr/>
                </a:tc>
                <a:extLst>
                  <a:ext uri="{0D108BD9-81ED-4DB2-BD59-A6C34878D82A}">
                    <a16:rowId xmlns:a16="http://schemas.microsoft.com/office/drawing/2014/main" val="2899239153"/>
                  </a:ext>
                </a:extLst>
              </a:tr>
              <a:tr h="239277">
                <a:tc>
                  <a:txBody>
                    <a:bodyPr/>
                    <a:lstStyle/>
                    <a:p>
                      <a:r>
                        <a:rPr lang="en-US" sz="1400" dirty="0"/>
                        <a:t>Design</a:t>
                      </a:r>
                    </a:p>
                  </a:txBody>
                  <a:tcPr/>
                </a:tc>
                <a:tc>
                  <a:txBody>
                    <a:bodyPr/>
                    <a:lstStyle/>
                    <a:p>
                      <a:r>
                        <a:rPr lang="en-US" sz="1400" dirty="0"/>
                        <a:t>Throw away</a:t>
                      </a:r>
                    </a:p>
                  </a:txBody>
                  <a:tcPr/>
                </a:tc>
                <a:tc>
                  <a:txBody>
                    <a:bodyPr/>
                    <a:lstStyle/>
                    <a:p>
                      <a:r>
                        <a:rPr lang="en-US" sz="1400" dirty="0"/>
                        <a:t>Reluctant to throw away</a:t>
                      </a:r>
                    </a:p>
                  </a:txBody>
                  <a:tcPr/>
                </a:tc>
                <a:extLst>
                  <a:ext uri="{0D108BD9-81ED-4DB2-BD59-A6C34878D82A}">
                    <a16:rowId xmlns:a16="http://schemas.microsoft.com/office/drawing/2014/main" val="4055656359"/>
                  </a:ext>
                </a:extLst>
              </a:tr>
              <a:tr h="239277">
                <a:tc>
                  <a:txBody>
                    <a:bodyPr/>
                    <a:lstStyle/>
                    <a:p>
                      <a:r>
                        <a:rPr lang="en-US" sz="1400" dirty="0"/>
                        <a:t>Testing</a:t>
                      </a:r>
                    </a:p>
                  </a:txBody>
                  <a:tcPr/>
                </a:tc>
                <a:tc>
                  <a:txBody>
                    <a:bodyPr/>
                    <a:lstStyle/>
                    <a:p>
                      <a:r>
                        <a:rPr lang="en-US" sz="1400" dirty="0"/>
                        <a:t>Systematic </a:t>
                      </a:r>
                    </a:p>
                  </a:txBody>
                  <a:tcPr/>
                </a:tc>
                <a:tc>
                  <a:txBody>
                    <a:bodyPr/>
                    <a:lstStyle/>
                    <a:p>
                      <a:r>
                        <a:rPr lang="en-US" sz="1400" dirty="0"/>
                        <a:t>Ad-hoc</a:t>
                      </a:r>
                    </a:p>
                  </a:txBody>
                  <a:tcPr/>
                </a:tc>
                <a:extLst>
                  <a:ext uri="{0D108BD9-81ED-4DB2-BD59-A6C34878D82A}">
                    <a16:rowId xmlns:a16="http://schemas.microsoft.com/office/drawing/2014/main" val="3565469696"/>
                  </a:ext>
                </a:extLst>
              </a:tr>
              <a:tr h="239277">
                <a:tc>
                  <a:txBody>
                    <a:bodyPr/>
                    <a:lstStyle/>
                    <a:p>
                      <a:r>
                        <a:rPr lang="en-US" sz="1400" dirty="0"/>
                        <a:t>Debugging</a:t>
                      </a:r>
                    </a:p>
                  </a:txBody>
                  <a:tcPr/>
                </a:tc>
                <a:tc>
                  <a:txBody>
                    <a:bodyPr/>
                    <a:lstStyle/>
                    <a:p>
                      <a:r>
                        <a:rPr lang="en-US" sz="1400" dirty="0"/>
                        <a:t>Programmer’s fault</a:t>
                      </a:r>
                    </a:p>
                  </a:txBody>
                  <a:tcPr/>
                </a:tc>
                <a:tc>
                  <a:txBody>
                    <a:bodyPr/>
                    <a:lstStyle/>
                    <a:p>
                      <a:r>
                        <a:rPr lang="en-US" sz="1400" dirty="0"/>
                        <a:t>Worker’s fault</a:t>
                      </a:r>
                    </a:p>
                  </a:txBody>
                  <a:tcPr/>
                </a:tc>
                <a:extLst>
                  <a:ext uri="{0D108BD9-81ED-4DB2-BD59-A6C34878D82A}">
                    <a16:rowId xmlns:a16="http://schemas.microsoft.com/office/drawing/2014/main" val="3014170692"/>
                  </a:ext>
                </a:extLst>
              </a:tr>
            </a:tbl>
          </a:graphicData>
        </a:graphic>
      </p:graphicFrame>
      <p:pic>
        <p:nvPicPr>
          <p:cNvPr id="5" name="Picture 1">
            <a:extLst>
              <a:ext uri="{FF2B5EF4-FFF2-40B4-BE49-F238E27FC236}">
                <a16:creationId xmlns:a16="http://schemas.microsoft.com/office/drawing/2014/main" id="{538EBA13-DD88-26D7-AA37-5E2009D6F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317" y="3689612"/>
            <a:ext cx="4532774" cy="184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97167B3-63C9-D219-F413-6064463ACEC6}"/>
              </a:ext>
            </a:extLst>
          </p:cNvPr>
          <p:cNvSpPr txBox="1">
            <a:spLocks/>
          </p:cNvSpPr>
          <p:nvPr/>
        </p:nvSpPr>
        <p:spPr>
          <a:xfrm>
            <a:off x="0" y="6164262"/>
            <a:ext cx="12436475" cy="655741"/>
          </a:xfrm>
          <a:prstGeom prst="rect">
            <a:avLst/>
          </a:prstGeom>
        </p:spPr>
        <p:txBody>
          <a:bodyPr vert="horz" lIns="93260" tIns="46630" rIns="93260" bIns="46630" rtlCol="0" anchor="ctr">
            <a:normAutofit/>
          </a:bodyPr>
          <a:lstStyle/>
          <a:p>
            <a:pPr algn="ctr"/>
            <a:r>
              <a:rPr lang="en-US" sz="1400" dirty="0"/>
              <a:t>J. </a:t>
            </a:r>
            <a:r>
              <a:rPr lang="en-US" sz="1400" dirty="0" err="1"/>
              <a:t>Attenberg</a:t>
            </a:r>
            <a:r>
              <a:rPr lang="en-US" sz="1400" dirty="0"/>
              <a:t>, P. Ipeirotis, F. Provost. “Beat the Machine: Challenging Humans to Find a Predictive Model’s ‘Unknown Unknowns’”. ACM JDIQ 2015</a:t>
            </a:r>
          </a:p>
        </p:txBody>
      </p:sp>
    </p:spTree>
    <p:extLst>
      <p:ext uri="{BB962C8B-B14F-4D97-AF65-F5344CB8AC3E}">
        <p14:creationId xmlns:p14="http://schemas.microsoft.com/office/powerpoint/2010/main" val="1532994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
        <p:nvSpPr>
          <p:cNvPr id="3" name="Date Placeholder 2">
            <a:extLst>
              <a:ext uri="{FF2B5EF4-FFF2-40B4-BE49-F238E27FC236}">
                <a16:creationId xmlns:a16="http://schemas.microsoft.com/office/drawing/2014/main" id="{4349A21A-D85D-1225-A7C1-E0125D42555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13982FDC-4277-8E3B-AABD-889768C33D3E}"/>
              </a:ext>
            </a:extLst>
          </p:cNvPr>
          <p:cNvSpPr>
            <a:spLocks noGrp="1"/>
          </p:cNvSpPr>
          <p:nvPr>
            <p:ph type="sldNum" sz="quarter" idx="12"/>
          </p:nvPr>
        </p:nvSpPr>
        <p:spPr/>
        <p:txBody>
          <a:bodyPr/>
          <a:lstStyle/>
          <a:p>
            <a:fld id="{9A3E5643-D884-694F-ADCB-3F4DA390586C}" type="slidenum">
              <a:rPr lang="en-US" smtClean="0"/>
              <a:t>37</a:t>
            </a:fld>
            <a:endParaRPr lang="en-US"/>
          </a:p>
        </p:txBody>
      </p:sp>
    </p:spTree>
    <p:extLst>
      <p:ext uri="{BB962C8B-B14F-4D97-AF65-F5344CB8AC3E}">
        <p14:creationId xmlns:p14="http://schemas.microsoft.com/office/powerpoint/2010/main" val="187459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Obama </a:t>
            </a:r>
            <a:r>
              <a:rPr lang="en-US" dirty="0">
                <a:sym typeface="Wingdings" pitchFamily="2" charset="2"/>
              </a:rPr>
              <a:t> 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Snow  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pic>
        <p:nvPicPr>
          <p:cNvPr id="26" name="Picture 25" descr="Graphical user interface, website&#10;&#10;Description automatically generated">
            <a:extLst>
              <a:ext uri="{FF2B5EF4-FFF2-40B4-BE49-F238E27FC236}">
                <a16:creationId xmlns:a16="http://schemas.microsoft.com/office/drawing/2014/main" id="{AB758A11-7EDE-BCA5-7208-04223D28BFCB}"/>
              </a:ext>
            </a:extLst>
          </p:cNvPr>
          <p:cNvPicPr>
            <a:picLocks noChangeAspect="1"/>
          </p:cNvPicPr>
          <p:nvPr/>
        </p:nvPicPr>
        <p:blipFill>
          <a:blip r:embed="rId4"/>
          <a:stretch>
            <a:fillRect/>
          </a:stretch>
        </p:blipFill>
        <p:spPr>
          <a:xfrm>
            <a:off x="6407421" y="0"/>
            <a:ext cx="5784579" cy="4485004"/>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38</a:t>
            </a:fld>
            <a:endParaRPr lang="en-US"/>
          </a:p>
        </p:txBody>
      </p:sp>
    </p:spTree>
    <p:extLst>
      <p:ext uri="{BB962C8B-B14F-4D97-AF65-F5344CB8AC3E}">
        <p14:creationId xmlns:p14="http://schemas.microsoft.com/office/powerpoint/2010/main" val="42835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FC88A-5A57-641E-88EA-B88656A08ED5}"/>
              </a:ext>
            </a:extLst>
          </p:cNvPr>
          <p:cNvSpPr>
            <a:spLocks noGrp="1"/>
          </p:cNvSpPr>
          <p:nvPr>
            <p:ph type="title"/>
          </p:nvPr>
        </p:nvSpPr>
        <p:spPr/>
        <p:txBody>
          <a:bodyPr/>
          <a:lstStyle/>
          <a:p>
            <a:r>
              <a:rPr lang="en-US" dirty="0"/>
              <a:t>Are we losing ground???  Are we at fault???</a:t>
            </a:r>
          </a:p>
        </p:txBody>
      </p:sp>
      <p:sp>
        <p:nvSpPr>
          <p:cNvPr id="8" name="Content Placeholder 7">
            <a:extLst>
              <a:ext uri="{FF2B5EF4-FFF2-40B4-BE49-F238E27FC236}">
                <a16:creationId xmlns:a16="http://schemas.microsoft.com/office/drawing/2014/main" id="{CD4CFFBA-3B63-D25D-605D-6D3EB0402557}"/>
              </a:ext>
            </a:extLst>
          </p:cNvPr>
          <p:cNvSpPr>
            <a:spLocks noGrp="1"/>
          </p:cNvSpPr>
          <p:nvPr>
            <p:ph sz="half" idx="1"/>
          </p:nvPr>
        </p:nvSpPr>
        <p:spPr>
          <a:xfrm>
            <a:off x="562708" y="1792800"/>
            <a:ext cx="4794035" cy="4351338"/>
          </a:xfrm>
        </p:spPr>
        <p:txBody>
          <a:bodyPr>
            <a:normAutofit/>
          </a:bodyPr>
          <a:lstStyle/>
          <a:p>
            <a:r>
              <a:rPr lang="en-US" dirty="0"/>
              <a:t>Old risks: (work in progress)</a:t>
            </a:r>
          </a:p>
          <a:p>
            <a:pPr lvl="1"/>
            <a:r>
              <a:rPr lang="en-US" dirty="0"/>
              <a:t>Bias, Fairness</a:t>
            </a:r>
          </a:p>
          <a:p>
            <a:r>
              <a:rPr lang="en-US" dirty="0"/>
              <a:t>New risks: (bigger than us)</a:t>
            </a:r>
          </a:p>
          <a:p>
            <a:pPr lvl="1"/>
            <a:r>
              <a:rPr lang="en-US" dirty="0"/>
              <a:t>Genocide, Insurrection</a:t>
            </a:r>
          </a:p>
          <a:p>
            <a:pPr lvl="1"/>
            <a:r>
              <a:rPr lang="en-US" dirty="0"/>
              <a:t>Root causes:</a:t>
            </a:r>
          </a:p>
          <a:p>
            <a:pPr lvl="2"/>
            <a:r>
              <a:rPr lang="en-US" dirty="0"/>
              <a:t>ML + Social Media </a:t>
            </a:r>
            <a:r>
              <a:rPr lang="en-US" dirty="0">
                <a:sym typeface="Wingdings" pitchFamily="2" charset="2"/>
              </a:rPr>
              <a:t> Addiction</a:t>
            </a:r>
          </a:p>
          <a:p>
            <a:pPr lvl="2"/>
            <a:r>
              <a:rPr lang="en-US" dirty="0"/>
              <a:t>Max Engagement </a:t>
            </a:r>
            <a:r>
              <a:rPr lang="en-US" dirty="0">
                <a:sym typeface="Wingdings" pitchFamily="2" charset="2"/>
              </a:rPr>
              <a:t> Dangerous</a:t>
            </a:r>
            <a:endParaRPr lang="en-US" dirty="0"/>
          </a:p>
          <a:p>
            <a:pPr lvl="2"/>
            <a:r>
              <a:rPr lang="en-US" dirty="0"/>
              <a:t>Insanely profitable:</a:t>
            </a:r>
          </a:p>
          <a:p>
            <a:pPr lvl="3"/>
            <a:r>
              <a:rPr lang="en-US" dirty="0"/>
              <a:t>Companies &amp; Countries</a:t>
            </a:r>
          </a:p>
          <a:p>
            <a:pPr lvl="1"/>
            <a:r>
              <a:rPr lang="en-US" dirty="0"/>
              <a:t>Long book, but no mention of our efforts to address old risks</a:t>
            </a:r>
          </a:p>
        </p:txBody>
      </p:sp>
      <p:pic>
        <p:nvPicPr>
          <p:cNvPr id="10" name="Picture 4">
            <a:extLst>
              <a:ext uri="{FF2B5EF4-FFF2-40B4-BE49-F238E27FC236}">
                <a16:creationId xmlns:a16="http://schemas.microsoft.com/office/drawing/2014/main" id="{56A8E22E-7E57-2ACB-B0BA-F9EDECC2A71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785979" y="1792800"/>
            <a:ext cx="3316926" cy="49627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CC250B18-E2D4-8216-E8D6-7BD19AACA1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7023" y="1792800"/>
            <a:ext cx="3226190" cy="49761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68FBFE-5291-7E16-0505-3C61313AB30F}"/>
              </a:ext>
            </a:extLst>
          </p:cNvPr>
          <p:cNvSpPr txBox="1"/>
          <p:nvPr/>
        </p:nvSpPr>
        <p:spPr>
          <a:xfrm>
            <a:off x="6763746" y="1436003"/>
            <a:ext cx="652743" cy="369332"/>
          </a:xfrm>
          <a:prstGeom prst="rect">
            <a:avLst/>
          </a:prstGeom>
          <a:noFill/>
        </p:spPr>
        <p:txBody>
          <a:bodyPr wrap="none" rtlCol="0">
            <a:spAutoFit/>
          </a:bodyPr>
          <a:lstStyle/>
          <a:p>
            <a:r>
              <a:rPr lang="en-US" dirty="0"/>
              <a:t>2016</a:t>
            </a:r>
          </a:p>
        </p:txBody>
      </p:sp>
      <p:sp>
        <p:nvSpPr>
          <p:cNvPr id="13" name="TextBox 12">
            <a:extLst>
              <a:ext uri="{FF2B5EF4-FFF2-40B4-BE49-F238E27FC236}">
                <a16:creationId xmlns:a16="http://schemas.microsoft.com/office/drawing/2014/main" id="{533F51D3-4FD4-32FD-6632-441A23BFAA4D}"/>
              </a:ext>
            </a:extLst>
          </p:cNvPr>
          <p:cNvSpPr txBox="1"/>
          <p:nvPr/>
        </p:nvSpPr>
        <p:spPr>
          <a:xfrm>
            <a:off x="10118070" y="1436003"/>
            <a:ext cx="652743" cy="369332"/>
          </a:xfrm>
          <a:prstGeom prst="rect">
            <a:avLst/>
          </a:prstGeom>
          <a:noFill/>
        </p:spPr>
        <p:txBody>
          <a:bodyPr wrap="none" rtlCol="0">
            <a:spAutoFit/>
          </a:bodyPr>
          <a:lstStyle/>
          <a:p>
            <a:r>
              <a:rPr lang="en-US" dirty="0"/>
              <a:t>2022</a:t>
            </a:r>
          </a:p>
        </p:txBody>
      </p:sp>
      <p:sp>
        <p:nvSpPr>
          <p:cNvPr id="2" name="Date Placeholder 1">
            <a:extLst>
              <a:ext uri="{FF2B5EF4-FFF2-40B4-BE49-F238E27FC236}">
                <a16:creationId xmlns:a16="http://schemas.microsoft.com/office/drawing/2014/main" id="{11E50BFE-C3E5-ECB2-5A47-FA6F89B1F060}"/>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3DCECF95-EFEE-7781-442D-56AED318754E}"/>
              </a:ext>
            </a:extLst>
          </p:cNvPr>
          <p:cNvSpPr>
            <a:spLocks noGrp="1"/>
          </p:cNvSpPr>
          <p:nvPr>
            <p:ph type="sldNum" sz="quarter" idx="12"/>
          </p:nvPr>
        </p:nvSpPr>
        <p:spPr/>
        <p:txBody>
          <a:bodyPr/>
          <a:lstStyle/>
          <a:p>
            <a:fld id="{9A3E5643-D884-694F-ADCB-3F4DA390586C}" type="slidenum">
              <a:rPr lang="en-US" smtClean="0"/>
              <a:t>39</a:t>
            </a:fld>
            <a:endParaRPr lang="en-US"/>
          </a:p>
        </p:txBody>
      </p:sp>
    </p:spTree>
    <p:extLst>
      <p:ext uri="{BB962C8B-B14F-4D97-AF65-F5344CB8AC3E}">
        <p14:creationId xmlns:p14="http://schemas.microsoft.com/office/powerpoint/2010/main" val="2067878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A3A8-FF3D-F590-BFA2-7411B8E7A2C0}"/>
              </a:ext>
            </a:extLst>
          </p:cNvPr>
          <p:cNvSpPr>
            <a:spLocks noGrp="1"/>
          </p:cNvSpPr>
          <p:nvPr>
            <p:ph type="title"/>
          </p:nvPr>
        </p:nvSpPr>
        <p:spPr/>
        <p:txBody>
          <a:bodyPr/>
          <a:lstStyle/>
          <a:p>
            <a:r>
              <a:rPr lang="en-US" dirty="0"/>
              <a:t>Ugly - Labeling</a:t>
            </a:r>
          </a:p>
        </p:txBody>
      </p:sp>
    </p:spTree>
    <p:extLst>
      <p:ext uri="{BB962C8B-B14F-4D97-AF65-F5344CB8AC3E}">
        <p14:creationId xmlns:p14="http://schemas.microsoft.com/office/powerpoint/2010/main" val="3089386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5705FA-05B7-2FC7-C775-25CBD9188618}"/>
              </a:ext>
            </a:extLst>
          </p:cNvPr>
          <p:cNvSpPr>
            <a:spLocks noGrp="1"/>
          </p:cNvSpPr>
          <p:nvPr>
            <p:ph type="title"/>
          </p:nvPr>
        </p:nvSpPr>
        <p:spPr/>
        <p:txBody>
          <a:bodyPr>
            <a:noAutofit/>
          </a:bodyPr>
          <a:lstStyle/>
          <a:p>
            <a:r>
              <a:rPr lang="en-US" sz="4800" dirty="0"/>
              <a:t>Reporter wanted to talk about new risks;</a:t>
            </a:r>
            <a:br>
              <a:rPr lang="en-US" sz="4800" dirty="0"/>
            </a:br>
            <a:r>
              <a:rPr lang="en-US" sz="4800" dirty="0"/>
              <a:t>Accused Facebook of pivoting to old risks</a:t>
            </a:r>
            <a:br>
              <a:rPr lang="en-US" sz="2000" dirty="0"/>
            </a:br>
            <a:r>
              <a:rPr lang="en-US" sz="2000" dirty="0">
                <a:hlinkClick r:id="rId2"/>
              </a:rPr>
              <a:t>https://www.technologyreview.com/2021/03/11/1020600/facebook-responsible-ai-misinformation/</a:t>
            </a:r>
            <a:r>
              <a:rPr lang="en-US" sz="2000" dirty="0"/>
              <a:t> </a:t>
            </a:r>
          </a:p>
        </p:txBody>
      </p:sp>
      <p:pic>
        <p:nvPicPr>
          <p:cNvPr id="7" name="Picture 6" descr="A picture containing text, person&#10;&#10;Description automatically generated">
            <a:extLst>
              <a:ext uri="{FF2B5EF4-FFF2-40B4-BE49-F238E27FC236}">
                <a16:creationId xmlns:a16="http://schemas.microsoft.com/office/drawing/2014/main" id="{AE42D736-F092-C0FD-F77F-A95AACA10687}"/>
              </a:ext>
            </a:extLst>
          </p:cNvPr>
          <p:cNvPicPr>
            <a:picLocks noChangeAspect="1"/>
          </p:cNvPicPr>
          <p:nvPr/>
        </p:nvPicPr>
        <p:blipFill>
          <a:blip r:embed="rId3"/>
          <a:stretch>
            <a:fillRect/>
          </a:stretch>
        </p:blipFill>
        <p:spPr>
          <a:xfrm>
            <a:off x="2325164" y="2037986"/>
            <a:ext cx="7198664" cy="4625078"/>
          </a:xfrm>
          <a:prstGeom prst="rect">
            <a:avLst/>
          </a:prstGeom>
        </p:spPr>
      </p:pic>
      <p:sp>
        <p:nvSpPr>
          <p:cNvPr id="2" name="Date Placeholder 1">
            <a:extLst>
              <a:ext uri="{FF2B5EF4-FFF2-40B4-BE49-F238E27FC236}">
                <a16:creationId xmlns:a16="http://schemas.microsoft.com/office/drawing/2014/main" id="{EEC8DCF3-0743-84A2-EC78-ABEC4E5A002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DB8F7221-C841-EC15-7FC8-96086C0C5B74}"/>
              </a:ext>
            </a:extLst>
          </p:cNvPr>
          <p:cNvSpPr>
            <a:spLocks noGrp="1"/>
          </p:cNvSpPr>
          <p:nvPr>
            <p:ph type="sldNum" sz="quarter" idx="12"/>
          </p:nvPr>
        </p:nvSpPr>
        <p:spPr/>
        <p:txBody>
          <a:bodyPr/>
          <a:lstStyle/>
          <a:p>
            <a:fld id="{9A3E5643-D884-694F-ADCB-3F4DA390586C}" type="slidenum">
              <a:rPr lang="en-US" smtClean="0"/>
              <a:t>40</a:t>
            </a:fld>
            <a:endParaRPr lang="en-US"/>
          </a:p>
        </p:txBody>
      </p:sp>
    </p:spTree>
    <p:extLst>
      <p:ext uri="{BB962C8B-B14F-4D97-AF65-F5344CB8AC3E}">
        <p14:creationId xmlns:p14="http://schemas.microsoft.com/office/powerpoint/2010/main" val="673301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Zucked: Waking Up to the Facebook Catastrophe">
            <a:extLst>
              <a:ext uri="{FF2B5EF4-FFF2-40B4-BE49-F238E27FC236}">
                <a16:creationId xmlns:a16="http://schemas.microsoft.com/office/drawing/2014/main" id="{06EBDBD7-CF2F-3825-DD18-88431048A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310" y="2548006"/>
            <a:ext cx="1658022" cy="16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C54F74-25AB-8539-1664-8D5A9A08EA42}"/>
              </a:ext>
            </a:extLst>
          </p:cNvPr>
          <p:cNvSpPr>
            <a:spLocks noGrp="1"/>
          </p:cNvSpPr>
          <p:nvPr>
            <p:ph type="title"/>
          </p:nvPr>
        </p:nvSpPr>
        <p:spPr/>
        <p:txBody>
          <a:bodyPr/>
          <a:lstStyle/>
          <a:p>
            <a:r>
              <a:rPr lang="en-US" dirty="0"/>
              <a:t>Ugly: Responsible AI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9908F4-10F3-BF34-7648-F69078240494}"/>
                  </a:ext>
                </a:extLst>
              </p:cNvPr>
              <p:cNvSpPr>
                <a:spLocks noGrp="1"/>
              </p:cNvSpPr>
              <p:nvPr>
                <p:ph sz="half" idx="1"/>
              </p:nvPr>
            </p:nvSpPr>
            <p:spPr>
              <a:xfrm>
                <a:off x="838200" y="1575538"/>
                <a:ext cx="10667215" cy="5241303"/>
              </a:xfrm>
            </p:spPr>
            <p:txBody>
              <a:bodyPr>
                <a:normAutofit lnSpcReduction="10000"/>
              </a:bodyPr>
              <a:lstStyle/>
              <a:p>
                <a:r>
                  <a:rPr lang="en-US" dirty="0"/>
                  <a:t>Incentives matter</a:t>
                </a:r>
              </a:p>
              <a:p>
                <a:pPr lvl="1"/>
                <a:r>
                  <a:rPr lang="en-US" dirty="0"/>
                  <a:t>Risks 1.0 (2016)</a:t>
                </a:r>
              </a:p>
              <a:p>
                <a:pPr lvl="2"/>
                <a:r>
                  <a:rPr lang="en-US" dirty="0"/>
                  <a:t>Unfair, Biased</a:t>
                </a:r>
              </a:p>
              <a:p>
                <a:pPr lvl="1"/>
                <a:r>
                  <a:rPr lang="en-US" dirty="0"/>
                  <a:t>Risks 2.0 (2022)</a:t>
                </a:r>
              </a:p>
              <a:p>
                <a:pPr lvl="2"/>
                <a:r>
                  <a:rPr lang="en-US" dirty="0"/>
                  <a:t>Addictive, dangerous, deadly</a:t>
                </a:r>
              </a:p>
              <a:p>
                <a:pPr lvl="2"/>
                <a:r>
                  <a:rPr lang="en-US" dirty="0"/>
                  <a:t>and insanely profitable</a:t>
                </a:r>
              </a:p>
              <a:p>
                <a:pPr lvl="1"/>
                <a:r>
                  <a:rPr lang="en-US" dirty="0"/>
                  <a:t>Risks 3.0 (2023)</a:t>
                </a:r>
              </a:p>
              <a:p>
                <a:pPr lvl="2"/>
                <a:r>
                  <a:rPr lang="en-US" dirty="0"/>
                  <a:t>Malware</a:t>
                </a:r>
              </a:p>
              <a:p>
                <a:pPr lvl="2"/>
                <a:r>
                  <a:rPr lang="en-US" dirty="0"/>
                  <a:t>Spyware</a:t>
                </a:r>
              </a:p>
              <a:p>
                <a:r>
                  <a:rPr lang="en-US" dirty="0"/>
                  <a:t>Challenge for Regulation</a:t>
                </a:r>
              </a:p>
              <a:p>
                <a:pPr lvl="2"/>
                <a:r>
                  <a:rPr lang="en-US" dirty="0"/>
                  <a:t>Business case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Public Interest (Health, National Security)</a:t>
                </a:r>
              </a:p>
              <a:p>
                <a:pPr lvl="1"/>
                <a:r>
                  <a:rPr lang="en-US" dirty="0"/>
                  <a:t>Tobacco companies maximize sales; ditto for fast food &amp; junk food</a:t>
                </a:r>
              </a:p>
              <a:p>
                <a:pPr lvl="1"/>
                <a:r>
                  <a:rPr lang="en-US" dirty="0"/>
                  <a:t>Risks 2.0 (Toxicity): Good for social media companies; we ❤️ click bait</a:t>
                </a:r>
              </a:p>
              <a:p>
                <a:pPr lvl="1"/>
                <a:r>
                  <a:rPr lang="en-US" dirty="0"/>
                  <a:t>Risks 3.0 (Conflict): Good for defense industry</a:t>
                </a:r>
              </a:p>
            </p:txBody>
          </p:sp>
        </mc:Choice>
        <mc:Fallback xmlns="">
          <p:sp>
            <p:nvSpPr>
              <p:cNvPr id="3" name="Content Placeholder 2">
                <a:extLst>
                  <a:ext uri="{FF2B5EF4-FFF2-40B4-BE49-F238E27FC236}">
                    <a16:creationId xmlns:a16="http://schemas.microsoft.com/office/drawing/2014/main" id="{AD9908F4-10F3-BF34-7648-F69078240494}"/>
                  </a:ext>
                </a:extLst>
              </p:cNvPr>
              <p:cNvSpPr>
                <a:spLocks noGrp="1" noRot="1" noChangeAspect="1" noMove="1" noResize="1" noEditPoints="1" noAdjustHandles="1" noChangeArrowheads="1" noChangeShapeType="1" noTextEdit="1"/>
              </p:cNvSpPr>
              <p:nvPr>
                <p:ph sz="half" idx="1"/>
              </p:nvPr>
            </p:nvSpPr>
            <p:spPr>
              <a:xfrm>
                <a:off x="838200" y="1575538"/>
                <a:ext cx="10667215" cy="5241303"/>
              </a:xfrm>
              <a:blipFill>
                <a:blip r:embed="rId3"/>
                <a:stretch>
                  <a:fillRect l="-1071" t="-2657"/>
                </a:stretch>
              </a:blipFill>
            </p:spPr>
            <p:txBody>
              <a:bodyPr/>
              <a:lstStyle/>
              <a:p>
                <a:r>
                  <a:rPr lang="en-US">
                    <a:noFill/>
                  </a:rPr>
                  <a:t> </a:t>
                </a:r>
              </a:p>
            </p:txBody>
          </p:sp>
        </mc:Fallback>
      </mc:AlternateContent>
      <p:pic>
        <p:nvPicPr>
          <p:cNvPr id="6" name="Content Placeholder 5" descr="A screenshot of a social media post&#10;&#10;Description automatically generated with low confidence">
            <a:extLst>
              <a:ext uri="{FF2B5EF4-FFF2-40B4-BE49-F238E27FC236}">
                <a16:creationId xmlns:a16="http://schemas.microsoft.com/office/drawing/2014/main" id="{6A81F1E5-49E5-D39F-B27E-2FD820B67321}"/>
              </a:ext>
            </a:extLst>
          </p:cNvPr>
          <p:cNvPicPr>
            <a:picLocks noGrp="1" noChangeAspect="1"/>
          </p:cNvPicPr>
          <p:nvPr>
            <p:ph sz="half" idx="2"/>
          </p:nvPr>
        </p:nvPicPr>
        <p:blipFill>
          <a:blip r:embed="rId4"/>
          <a:stretch>
            <a:fillRect/>
          </a:stretch>
        </p:blipFill>
        <p:spPr>
          <a:xfrm>
            <a:off x="7469328" y="57029"/>
            <a:ext cx="4614146" cy="1456441"/>
          </a:xfrm>
        </p:spPr>
      </p:pic>
      <p:pic>
        <p:nvPicPr>
          <p:cNvPr id="8" name="Picture 7" descr="A screenshot of a phone&#10;&#10;Description automatically generated with low confidence">
            <a:extLst>
              <a:ext uri="{FF2B5EF4-FFF2-40B4-BE49-F238E27FC236}">
                <a16:creationId xmlns:a16="http://schemas.microsoft.com/office/drawing/2014/main" id="{4FCA3FFA-99CE-7E3B-9F48-0B01BB4798A0}"/>
              </a:ext>
            </a:extLst>
          </p:cNvPr>
          <p:cNvPicPr>
            <a:picLocks noChangeAspect="1"/>
          </p:cNvPicPr>
          <p:nvPr/>
        </p:nvPicPr>
        <p:blipFill>
          <a:blip r:embed="rId5"/>
          <a:stretch>
            <a:fillRect/>
          </a:stretch>
        </p:blipFill>
        <p:spPr>
          <a:xfrm>
            <a:off x="7531250" y="1399661"/>
            <a:ext cx="4490301" cy="1127509"/>
          </a:xfrm>
          <a:prstGeom prst="rect">
            <a:avLst/>
          </a:prstGeom>
        </p:spPr>
      </p:pic>
      <p:pic>
        <p:nvPicPr>
          <p:cNvPr id="10" name="Picture 2">
            <a:extLst>
              <a:ext uri="{FF2B5EF4-FFF2-40B4-BE49-F238E27FC236}">
                <a16:creationId xmlns:a16="http://schemas.microsoft.com/office/drawing/2014/main" id="{4103DAE6-3B3D-E59F-7916-67B03E8D3D9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61435" y="145601"/>
            <a:ext cx="1544049" cy="23815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egasus: How a Spy in Your Pocket Threatens the End of Privacy, Dignity, and Democracy">
            <a:extLst>
              <a:ext uri="{FF2B5EF4-FFF2-40B4-BE49-F238E27FC236}">
                <a16:creationId xmlns:a16="http://schemas.microsoft.com/office/drawing/2014/main" id="{BE748173-14A2-61ED-FD4B-3A475776A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273" y="2520701"/>
            <a:ext cx="2409287" cy="24092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text, font, screenshot, graphic design&#10;&#10;Description automatically generated">
            <a:extLst>
              <a:ext uri="{FF2B5EF4-FFF2-40B4-BE49-F238E27FC236}">
                <a16:creationId xmlns:a16="http://schemas.microsoft.com/office/drawing/2014/main" id="{6CD63B15-4474-574D-AB6E-694DA482895E}"/>
              </a:ext>
            </a:extLst>
          </p:cNvPr>
          <p:cNvPicPr>
            <a:picLocks noChangeAspect="1"/>
          </p:cNvPicPr>
          <p:nvPr/>
        </p:nvPicPr>
        <p:blipFill>
          <a:blip r:embed="rId8"/>
          <a:stretch>
            <a:fillRect/>
          </a:stretch>
        </p:blipFill>
        <p:spPr>
          <a:xfrm>
            <a:off x="10430560" y="2520702"/>
            <a:ext cx="1682883" cy="2409287"/>
          </a:xfrm>
          <a:prstGeom prst="rect">
            <a:avLst/>
          </a:prstGeom>
        </p:spPr>
      </p:pic>
      <p:pic>
        <p:nvPicPr>
          <p:cNvPr id="9" name="Picture 4">
            <a:extLst>
              <a:ext uri="{FF2B5EF4-FFF2-40B4-BE49-F238E27FC236}">
                <a16:creationId xmlns:a16="http://schemas.microsoft.com/office/drawing/2014/main" id="{2F862A12-F715-7EBA-C478-4D231057C2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7669" y="2341030"/>
            <a:ext cx="1591744" cy="238156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E8F089DD-366F-5CE9-5442-A6E7667304F6}"/>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1339DCD-3781-4F6E-B88B-5784048C4FCF}"/>
              </a:ext>
            </a:extLst>
          </p:cNvPr>
          <p:cNvSpPr>
            <a:spLocks noGrp="1"/>
          </p:cNvSpPr>
          <p:nvPr>
            <p:ph type="sldNum" sz="quarter" idx="12"/>
          </p:nvPr>
        </p:nvSpPr>
        <p:spPr/>
        <p:txBody>
          <a:bodyPr/>
          <a:lstStyle/>
          <a:p>
            <a:fld id="{9A3E5643-D884-694F-ADCB-3F4DA390586C}" type="slidenum">
              <a:rPr lang="en-US" smtClean="0"/>
              <a:t>41</a:t>
            </a:fld>
            <a:endParaRPr lang="en-US"/>
          </a:p>
        </p:txBody>
      </p:sp>
    </p:spTree>
    <p:extLst>
      <p:ext uri="{BB962C8B-B14F-4D97-AF65-F5344CB8AC3E}">
        <p14:creationId xmlns:p14="http://schemas.microsoft.com/office/powerpoint/2010/main" val="428029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52"/>
                                        </p:tgtEl>
                                        <p:attrNameLst>
                                          <p:attrName>style.visibility</p:attrName>
                                        </p:attrNameLst>
                                      </p:cBhvr>
                                      <p:to>
                                        <p:strVal val="visible"/>
                                      </p:to>
                                    </p:set>
                                    <p:anim calcmode="lin" valueType="num">
                                      <p:cBhvr additive="base">
                                        <p:cTn id="41" dur="500" fill="hold"/>
                                        <p:tgtEl>
                                          <p:spTgt spid="2052"/>
                                        </p:tgtEl>
                                        <p:attrNameLst>
                                          <p:attrName>ppt_x</p:attrName>
                                        </p:attrNameLst>
                                      </p:cBhvr>
                                      <p:tavLst>
                                        <p:tav tm="0">
                                          <p:val>
                                            <p:strVal val="#ppt_x"/>
                                          </p:val>
                                        </p:tav>
                                        <p:tav tm="100000">
                                          <p:val>
                                            <p:strVal val="#ppt_x"/>
                                          </p:val>
                                        </p:tav>
                                      </p:tavLst>
                                    </p:anim>
                                    <p:anim calcmode="lin" valueType="num">
                                      <p:cBhvr additive="base">
                                        <p:cTn id="4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050"/>
                                        </p:tgtEl>
                                        <p:attrNameLst>
                                          <p:attrName>style.visibility</p:attrName>
                                        </p:attrNameLst>
                                      </p:cBhvr>
                                      <p:to>
                                        <p:strVal val="visible"/>
                                      </p:to>
                                    </p:set>
                                    <p:anim calcmode="lin" valueType="num">
                                      <p:cBhvr additive="base">
                                        <p:cTn id="61" dur="500" fill="hold"/>
                                        <p:tgtEl>
                                          <p:spTgt spid="2050"/>
                                        </p:tgtEl>
                                        <p:attrNameLst>
                                          <p:attrName>ppt_x</p:attrName>
                                        </p:attrNameLst>
                                      </p:cBhvr>
                                      <p:tavLst>
                                        <p:tav tm="0">
                                          <p:val>
                                            <p:strVal val="#ppt_x"/>
                                          </p:val>
                                        </p:tav>
                                        <p:tav tm="100000">
                                          <p:val>
                                            <p:strVal val="#ppt_x"/>
                                          </p:val>
                                        </p:tav>
                                      </p:tavLst>
                                    </p:anim>
                                    <p:anim calcmode="lin" valueType="num">
                                      <p:cBhvr additive="base">
                                        <p:cTn id="6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235F2-F472-6FCE-C334-91D05320F391}"/>
              </a:ext>
            </a:extLst>
          </p:cNvPr>
          <p:cNvPicPr>
            <a:picLocks noChangeAspect="1"/>
          </p:cNvPicPr>
          <p:nvPr/>
        </p:nvPicPr>
        <p:blipFill>
          <a:blip r:embed="rId2"/>
          <a:stretch>
            <a:fillRect/>
          </a:stretch>
        </p:blipFill>
        <p:spPr>
          <a:xfrm>
            <a:off x="3296229" y="2654710"/>
            <a:ext cx="2477689" cy="1940856"/>
          </a:xfrm>
          <a:prstGeom prst="rect">
            <a:avLst/>
          </a:prstGeom>
        </p:spPr>
      </p:pic>
      <p:pic>
        <p:nvPicPr>
          <p:cNvPr id="3076" name="Picture 4" descr="Winter Is Coming: Why Vladimir Putin and the Enemies of the Free World Must Be Stopped">
            <a:extLst>
              <a:ext uri="{FF2B5EF4-FFF2-40B4-BE49-F238E27FC236}">
                <a16:creationId xmlns:a16="http://schemas.microsoft.com/office/drawing/2014/main" id="{538A829F-7669-3DB3-51CA-ACF26344D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7" y="1282043"/>
            <a:ext cx="3313523" cy="331352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D74D08D-1532-D638-16A1-883516151D3B}"/>
              </a:ext>
            </a:extLst>
          </p:cNvPr>
          <p:cNvSpPr>
            <a:spLocks noGrp="1"/>
          </p:cNvSpPr>
          <p:nvPr>
            <p:ph type="title"/>
          </p:nvPr>
        </p:nvSpPr>
        <p:spPr/>
        <p:txBody>
          <a:bodyPr>
            <a:normAutofit/>
          </a:bodyPr>
          <a:lstStyle/>
          <a:p>
            <a:r>
              <a:rPr lang="en-US" dirty="0"/>
              <a:t>Winter is Coming</a:t>
            </a:r>
          </a:p>
        </p:txBody>
      </p:sp>
      <p:sp>
        <p:nvSpPr>
          <p:cNvPr id="7" name="Content Placeholder 6">
            <a:extLst>
              <a:ext uri="{FF2B5EF4-FFF2-40B4-BE49-F238E27FC236}">
                <a16:creationId xmlns:a16="http://schemas.microsoft.com/office/drawing/2014/main" id="{9B0104BC-DFCB-43F8-4F42-941401490847}"/>
              </a:ext>
            </a:extLst>
          </p:cNvPr>
          <p:cNvSpPr>
            <a:spLocks noGrp="1"/>
          </p:cNvSpPr>
          <p:nvPr>
            <p:ph sz="half" idx="1"/>
          </p:nvPr>
        </p:nvSpPr>
        <p:spPr>
          <a:xfrm>
            <a:off x="572657" y="4723629"/>
            <a:ext cx="5447145" cy="1698429"/>
          </a:xfrm>
        </p:spPr>
        <p:txBody>
          <a:bodyPr>
            <a:normAutofit lnSpcReduction="10000"/>
          </a:bodyPr>
          <a:lstStyle/>
          <a:p>
            <a:r>
              <a:rPr lang="en-US" dirty="0"/>
              <a:t>Pendulum Swung Too Far</a:t>
            </a:r>
          </a:p>
          <a:p>
            <a:pPr lvl="1"/>
            <a:r>
              <a:rPr lang="en-US" dirty="0"/>
              <a:t>There have been many AI Winters</a:t>
            </a:r>
          </a:p>
          <a:p>
            <a:pPr lvl="1"/>
            <a:r>
              <a:rPr lang="en-US" dirty="0"/>
              <a:t>Often, after ``irrational exuberance’’ </a:t>
            </a:r>
          </a:p>
          <a:p>
            <a:pPr lvl="1"/>
            <a:r>
              <a:rPr lang="en-US" dirty="0"/>
              <a:t>(like current excitement with nets)</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C06BED2-1AFA-92F2-A487-22CA2BE8FF6C}"/>
                  </a:ext>
                </a:extLst>
              </p:cNvPr>
              <p:cNvSpPr>
                <a:spLocks noGrp="1"/>
              </p:cNvSpPr>
              <p:nvPr>
                <p:ph sz="half" idx="2"/>
              </p:nvPr>
            </p:nvSpPr>
            <p:spPr>
              <a:xfrm>
                <a:off x="6172199" y="1825625"/>
                <a:ext cx="5622132" cy="4351338"/>
              </a:xfrm>
            </p:spPr>
            <p:txBody>
              <a:bodyPr>
                <a:normAutofit lnSpcReduction="10000"/>
              </a:bodyPr>
              <a:lstStyle/>
              <a:p>
                <a:r>
                  <a:rPr lang="en-US" dirty="0"/>
                  <a:t>We tend to be impressed by people that speak/write well</a:t>
                </a:r>
              </a:p>
              <a:p>
                <a:pPr lvl="1"/>
                <a:r>
                  <a:rPr lang="en-US" sz="2000" dirty="0"/>
                  <a:t>Fluency </a:t>
                </a:r>
                <a:r>
                  <a:rPr lang="en-US" sz="2000" dirty="0">
                    <a:sym typeface="Wingdings" pitchFamily="2" charset="2"/>
                  </a:rPr>
                  <a:t> well-read  success  smart</a:t>
                </a:r>
              </a:p>
              <a:p>
                <a:r>
                  <a:rPr lang="en-US" dirty="0">
                    <a:sym typeface="Wingdings" pitchFamily="2" charset="2"/>
                  </a:rPr>
                  <a:t>Machines are better than people on many tasks (spelling),</a:t>
                </a:r>
              </a:p>
              <a:p>
                <a:pPr lvl="1"/>
                <a:r>
                  <a:rPr lang="en-US" dirty="0">
                    <a:sym typeface="Wingdings" pitchFamily="2" charset="2"/>
                  </a:rPr>
                  <a:t>Now that machines are more fluent than people, </a:t>
                </a:r>
                <a:r>
                  <a:rPr lang="en-US" b="1" i="1" dirty="0">
                    <a:sym typeface="Wingdings" pitchFamily="2" charset="2"/>
                  </a:rPr>
                  <a:t>are they smarter</a:t>
                </a:r>
                <a:r>
                  <a:rPr lang="en-US" dirty="0">
                    <a:sym typeface="Wingdings" pitchFamily="2" charset="2"/>
                  </a:rPr>
                  <a:t>?</a:t>
                </a:r>
              </a:p>
              <a:p>
                <a:r>
                  <a:rPr lang="en-US" dirty="0">
                    <a:sym typeface="Wingdings" pitchFamily="2" charset="2"/>
                  </a:rPr>
                  <a:t>Fear: AI Winter</a:t>
                </a:r>
              </a:p>
              <a:p>
                <a:pPr lvl="1"/>
                <a:r>
                  <a:rPr lang="en-US" dirty="0">
                    <a:sym typeface="Wingdings" pitchFamily="2" charset="2"/>
                  </a:rPr>
                  <a:t>there will be disappointment </a:t>
                </a:r>
              </a:p>
              <a:p>
                <a:pPr lvl="1"/>
                <a:r>
                  <a:rPr lang="en-US" dirty="0">
                    <a:sym typeface="Wingdings" pitchFamily="2" charset="2"/>
                  </a:rPr>
                  <a:t>when public realizes </a:t>
                </a:r>
              </a:p>
              <a:p>
                <a:pPr lvl="2"/>
                <a:r>
                  <a:rPr lang="en-US" b="1" i="1" dirty="0">
                    <a:sym typeface="Wingdings" pitchFamily="2" charset="2"/>
                  </a:rPr>
                  <a:t>fluency </a:t>
                </a:r>
                <a14:m>
                  <m:oMath xmlns:m="http://schemas.openxmlformats.org/officeDocument/2006/math">
                    <m:r>
                      <a:rPr lang="en-US" b="1" i="1" smtClean="0">
                        <a:latin typeface="Cambria Math" panose="02040503050406030204" pitchFamily="18" charset="0"/>
                        <a:ea typeface="Cambria Math" panose="02040503050406030204" pitchFamily="18" charset="0"/>
                        <a:sym typeface="Wingdings" pitchFamily="2" charset="2"/>
                      </a:rPr>
                      <m:t>≠</m:t>
                    </m:r>
                  </m:oMath>
                </a14:m>
                <a:r>
                  <a:rPr lang="en-US" b="1" i="1" dirty="0">
                    <a:sym typeface="Wingdings" pitchFamily="2" charset="2"/>
                  </a:rPr>
                  <a:t>intelligence</a:t>
                </a:r>
              </a:p>
              <a:p>
                <a:pPr lvl="1"/>
                <a:endParaRPr lang="en-US" dirty="0"/>
              </a:p>
            </p:txBody>
          </p:sp>
        </mc:Choice>
        <mc:Fallback xmlns="">
          <p:sp>
            <p:nvSpPr>
              <p:cNvPr id="8" name="Content Placeholder 7">
                <a:extLst>
                  <a:ext uri="{FF2B5EF4-FFF2-40B4-BE49-F238E27FC236}">
                    <a16:creationId xmlns:a16="http://schemas.microsoft.com/office/drawing/2014/main" id="{9C06BED2-1AFA-92F2-A487-22CA2BE8FF6C}"/>
                  </a:ext>
                </a:extLst>
              </p:cNvPr>
              <p:cNvSpPr>
                <a:spLocks noGrp="1" noRot="1" noChangeAspect="1" noMove="1" noResize="1" noEditPoints="1" noAdjustHandles="1" noChangeArrowheads="1" noChangeShapeType="1" noTextEdit="1"/>
              </p:cNvSpPr>
              <p:nvPr>
                <p:ph sz="half" idx="2"/>
              </p:nvPr>
            </p:nvSpPr>
            <p:spPr>
              <a:xfrm>
                <a:off x="6172199" y="1825625"/>
                <a:ext cx="5622132" cy="4351338"/>
              </a:xfrm>
              <a:blipFill>
                <a:blip r:embed="rId4"/>
                <a:stretch>
                  <a:fillRect l="-1802" t="-3198" r="-337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49AC70-35DC-E19F-7887-94425A665FF1}"/>
              </a:ext>
            </a:extLst>
          </p:cNvPr>
          <p:cNvSpPr>
            <a:spLocks noGrp="1"/>
          </p:cNvSpPr>
          <p:nvPr>
            <p:ph type="dt" sz="half" idx="10"/>
          </p:nvPr>
        </p:nvSpPr>
        <p:spPr/>
        <p:txBody>
          <a:bodyPr/>
          <a:lstStyle/>
          <a:p>
            <a:r>
              <a:rPr lang="en-US"/>
              <a:t>10/12/2023</a:t>
            </a:r>
          </a:p>
        </p:txBody>
      </p:sp>
      <p:sp>
        <p:nvSpPr>
          <p:cNvPr id="10" name="Slide Number Placeholder 9">
            <a:extLst>
              <a:ext uri="{FF2B5EF4-FFF2-40B4-BE49-F238E27FC236}">
                <a16:creationId xmlns:a16="http://schemas.microsoft.com/office/drawing/2014/main" id="{9D51F789-AD15-28C2-5C6F-3FAF5D9690C1}"/>
              </a:ext>
            </a:extLst>
          </p:cNvPr>
          <p:cNvSpPr>
            <a:spLocks noGrp="1"/>
          </p:cNvSpPr>
          <p:nvPr>
            <p:ph type="sldNum" sz="quarter" idx="12"/>
          </p:nvPr>
        </p:nvSpPr>
        <p:spPr/>
        <p:txBody>
          <a:bodyPr/>
          <a:lstStyle/>
          <a:p>
            <a:fld id="{9A3E5643-D884-694F-ADCB-3F4DA390586C}" type="slidenum">
              <a:rPr lang="en-US" smtClean="0"/>
              <a:t>42</a:t>
            </a:fld>
            <a:endParaRPr lang="en-US"/>
          </a:p>
        </p:txBody>
      </p:sp>
    </p:spTree>
    <p:extLst>
      <p:ext uri="{BB962C8B-B14F-4D97-AF65-F5344CB8AC3E}">
        <p14:creationId xmlns:p14="http://schemas.microsoft.com/office/powerpoint/2010/main" val="175840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Recommendation: </a:t>
            </a:r>
            <a:br>
              <a:rPr lang="en-US" dirty="0"/>
            </a:br>
            <a:r>
              <a:rPr lang="en-US" dirty="0"/>
              <a:t>Go for Singles (Not Home Runs)</a:t>
            </a:r>
          </a:p>
        </p:txBody>
      </p:sp>
      <p:pic>
        <p:nvPicPr>
          <p:cNvPr id="9" name="Content Placeholder 8" descr="A screenshot of a text&#10;&#10;Description automatically generated">
            <a:extLst>
              <a:ext uri="{FF2B5EF4-FFF2-40B4-BE49-F238E27FC236}">
                <a16:creationId xmlns:a16="http://schemas.microsoft.com/office/drawing/2014/main" id="{12C138C6-F1DE-EAD8-8E82-88BB2DACDD23}"/>
              </a:ext>
            </a:extLst>
          </p:cNvPr>
          <p:cNvPicPr>
            <a:picLocks noGrp="1" noChangeAspect="1"/>
          </p:cNvPicPr>
          <p:nvPr>
            <p:ph sz="half" idx="1"/>
          </p:nvPr>
        </p:nvPicPr>
        <p:blipFill>
          <a:blip r:embed="rId2"/>
          <a:stretch>
            <a:fillRect/>
          </a:stretch>
        </p:blipFill>
        <p:spPr>
          <a:xfrm>
            <a:off x="1153034" y="1825625"/>
            <a:ext cx="4551931" cy="4351338"/>
          </a:xfrm>
        </p:spPr>
      </p:pic>
      <p:sp>
        <p:nvSpPr>
          <p:cNvPr id="4" name="Content Placeholder 3">
            <a:extLst>
              <a:ext uri="{FF2B5EF4-FFF2-40B4-BE49-F238E27FC236}">
                <a16:creationId xmlns:a16="http://schemas.microsoft.com/office/drawing/2014/main" id="{DC0D90C8-D417-8EB6-E8EE-8F844BC3D312}"/>
              </a:ext>
            </a:extLst>
          </p:cNvPr>
          <p:cNvSpPr>
            <a:spLocks noGrp="1"/>
          </p:cNvSpPr>
          <p:nvPr>
            <p:ph sz="half" idx="2"/>
          </p:nvPr>
        </p:nvSpPr>
        <p:spPr>
          <a:xfrm>
            <a:off x="6172199" y="1825625"/>
            <a:ext cx="5739449" cy="4895850"/>
          </a:xfrm>
        </p:spPr>
        <p:txBody>
          <a:bodyPr>
            <a:normAutofit fontScale="85000" lnSpcReduction="20000"/>
          </a:bodyPr>
          <a:lstStyle/>
          <a:p>
            <a:r>
              <a:rPr lang="en-US" dirty="0"/>
              <a:t>Need some short-term successes for </a:t>
            </a:r>
            <a:r>
              <a:rPr lang="en-US" dirty="0" err="1"/>
              <a:t>ChatBots</a:t>
            </a:r>
            <a:endParaRPr lang="en-US" dirty="0"/>
          </a:p>
          <a:p>
            <a:pPr lvl="1"/>
            <a:r>
              <a:rPr lang="en-US" dirty="0"/>
              <a:t>that take advantage of strengths</a:t>
            </a:r>
          </a:p>
          <a:p>
            <a:pPr lvl="1"/>
            <a:r>
              <a:rPr lang="en-US" dirty="0"/>
              <a:t>and avoid weaknesses</a:t>
            </a:r>
          </a:p>
          <a:p>
            <a:r>
              <a:rPr lang="en-US" dirty="0"/>
              <a:t>Suggestion</a:t>
            </a:r>
          </a:p>
          <a:p>
            <a:pPr lvl="1"/>
            <a:r>
              <a:rPr lang="en-US" b="1" i="1" dirty="0"/>
              <a:t>Collaborate</a:t>
            </a:r>
            <a:r>
              <a:rPr lang="en-US" dirty="0"/>
              <a:t> with students on essays</a:t>
            </a:r>
          </a:p>
          <a:p>
            <a:pPr lvl="2"/>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2"/>
            <a:r>
              <a:rPr lang="en-US" dirty="0">
                <a:solidFill>
                  <a:srgbClr val="333333"/>
                </a:solidFill>
                <a:latin typeface="Noto Sans" panose="020B0502040504020204" pitchFamily="34" charset="0"/>
              </a:rPr>
              <a:t>Cheating?</a:t>
            </a:r>
          </a:p>
          <a:p>
            <a:pPr lvl="1"/>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2"/>
            <a:r>
              <a:rPr lang="en-US" b="0" i="0" dirty="0">
                <a:solidFill>
                  <a:srgbClr val="333333"/>
                </a:solidFill>
                <a:effectLst/>
                <a:latin typeface="Noto Sans" panose="020B0502040504020204" pitchFamily="34" charset="0"/>
              </a:rPr>
              <a:t>Good: thesis statements, outlines</a:t>
            </a:r>
          </a:p>
          <a:p>
            <a:pPr lvl="2"/>
            <a:r>
              <a:rPr lang="en-US" dirty="0">
                <a:solidFill>
                  <a:srgbClr val="333333"/>
                </a:solidFill>
                <a:latin typeface="Noto Sans" panose="020B0502040504020204" pitchFamily="34" charset="0"/>
              </a:rPr>
              <a:t>Bad:  capture student’s voice</a:t>
            </a:r>
          </a:p>
          <a:p>
            <a:pPr lvl="2"/>
            <a:r>
              <a:rPr lang="en-US" dirty="0">
                <a:solidFill>
                  <a:srgbClr val="333333"/>
                </a:solidFill>
                <a:latin typeface="Noto Sans" panose="020B0502040504020204" pitchFamily="34" charset="0"/>
              </a:rPr>
              <a:t>Worse: quotes</a:t>
            </a:r>
          </a:p>
          <a:p>
            <a:pPr lvl="1"/>
            <a:r>
              <a:rPr lang="en-US" b="0" i="0" dirty="0">
                <a:solidFill>
                  <a:srgbClr val="333333"/>
                </a:solidFill>
                <a:effectLst/>
                <a:latin typeface="Noto Sans" panose="020B0502040504020204" pitchFamily="34" charset="0"/>
              </a:rPr>
              <a:t>Learning opportunity:</a:t>
            </a:r>
          </a:p>
          <a:p>
            <a:pPr lvl="2"/>
            <a:r>
              <a:rPr lang="en-US" b="0" i="0" dirty="0">
                <a:solidFill>
                  <a:srgbClr val="333333"/>
                </a:solidFill>
                <a:effectLst/>
                <a:latin typeface="Noto Sans" panose="020B0502040504020204" pitchFamily="34" charset="0"/>
              </a:rPr>
              <a:t>How to decompose writing to subtasks</a:t>
            </a:r>
          </a:p>
          <a:p>
            <a:pPr lvl="2"/>
            <a:r>
              <a:rPr lang="en-US" dirty="0">
                <a:solidFill>
                  <a:srgbClr val="333333"/>
                </a:solidFill>
                <a:latin typeface="Noto Sans" panose="020B0502040504020204" pitchFamily="34" charset="0"/>
              </a:rPr>
              <a:t>Collaboration is great, </a:t>
            </a:r>
          </a:p>
          <a:p>
            <a:pPr lvl="3"/>
            <a:r>
              <a:rPr lang="en-US" dirty="0">
                <a:solidFill>
                  <a:srgbClr val="333333"/>
                </a:solidFill>
                <a:latin typeface="Noto Sans" panose="020B0502040504020204" pitchFamily="34" charset="0"/>
              </a:rPr>
              <a:t>but student is responsible for end-product</a:t>
            </a:r>
          </a:p>
          <a:p>
            <a:pPr lvl="2"/>
            <a:r>
              <a:rPr lang="en-US" b="0" i="0" dirty="0">
                <a:solidFill>
                  <a:srgbClr val="333333"/>
                </a:solidFill>
                <a:effectLst/>
                <a:latin typeface="Noto Sans" panose="020B0502040504020204" pitchFamily="34" charset="0"/>
              </a:rPr>
              <a:t>Factoring example</a:t>
            </a:r>
          </a:p>
          <a:p>
            <a:pPr lvl="1"/>
            <a:endParaRPr lang="en-US" dirty="0"/>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43</a:t>
            </a:fld>
            <a:endParaRPr lang="en-US" dirty="0"/>
          </a:p>
        </p:txBody>
      </p:sp>
      <p:pic>
        <p:nvPicPr>
          <p:cNvPr id="3074" name="Picture 2">
            <a:extLst>
              <a:ext uri="{FF2B5EF4-FFF2-40B4-BE49-F238E27FC236}">
                <a16:creationId xmlns:a16="http://schemas.microsoft.com/office/drawing/2014/main" id="{A1AAD2D2-4541-7094-016E-2281466F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22" y="1815404"/>
            <a:ext cx="980412" cy="9804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145165" y="3013209"/>
            <a:ext cx="932891" cy="93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buFont typeface="Wingdings" pitchFamily="2" charset="2"/>
              <a:buChar char="Ø"/>
            </a:pPr>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44</a:t>
            </a:fld>
            <a:endParaRPr lang="en-US"/>
          </a:p>
        </p:txBody>
      </p:sp>
    </p:spTree>
    <p:extLst>
      <p:ext uri="{BB962C8B-B14F-4D97-AF65-F5344CB8AC3E}">
        <p14:creationId xmlns:p14="http://schemas.microsoft.com/office/powerpoint/2010/main" val="102466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73F3-BCEA-402E-8276-31D20F75774C}"/>
              </a:ext>
            </a:extLst>
          </p:cNvPr>
          <p:cNvSpPr>
            <a:spLocks noGrp="1"/>
          </p:cNvSpPr>
          <p:nvPr>
            <p:ph type="title"/>
          </p:nvPr>
        </p:nvSpPr>
        <p:spPr/>
        <p:txBody>
          <a:bodyPr/>
          <a:lstStyle/>
          <a:p>
            <a:r>
              <a:rPr lang="en-US" dirty="0"/>
              <a:t>The bad news first</a:t>
            </a:r>
          </a:p>
        </p:txBody>
      </p:sp>
      <p:sp>
        <p:nvSpPr>
          <p:cNvPr id="3" name="Text Placeholder 2">
            <a:extLst>
              <a:ext uri="{FF2B5EF4-FFF2-40B4-BE49-F238E27FC236}">
                <a16:creationId xmlns:a16="http://schemas.microsoft.com/office/drawing/2014/main" id="{324BC0D6-9CCF-4371-9E1C-0A4DC8451E5E}"/>
              </a:ext>
            </a:extLst>
          </p:cNvPr>
          <p:cNvSpPr>
            <a:spLocks noGrp="1"/>
          </p:cNvSpPr>
          <p:nvPr>
            <p:ph idx="1"/>
          </p:nvPr>
        </p:nvSpPr>
        <p:spPr/>
        <p:txBody>
          <a:bodyPr>
            <a:normAutofit fontScale="92500" lnSpcReduction="10000"/>
          </a:bodyPr>
          <a:lstStyle/>
          <a:p>
            <a:r>
              <a:rPr lang="en-US" dirty="0"/>
              <a:t>Labeling is hard</a:t>
            </a:r>
          </a:p>
          <a:p>
            <a:pPr lvl="1"/>
            <a:r>
              <a:rPr lang="en-US" dirty="0"/>
              <a:t>Facebook</a:t>
            </a:r>
          </a:p>
          <a:p>
            <a:pPr lvl="1"/>
            <a:r>
              <a:rPr lang="en-US" dirty="0"/>
              <a:t>Points-Of-Interests (Foursquare, etc.)</a:t>
            </a:r>
          </a:p>
          <a:p>
            <a:r>
              <a:rPr lang="en-US" dirty="0"/>
              <a:t>Labeling is going to get more difficult</a:t>
            </a:r>
          </a:p>
          <a:p>
            <a:pPr lvl="1"/>
            <a:r>
              <a:rPr lang="en-US" dirty="0"/>
              <a:t>Enterprise</a:t>
            </a:r>
          </a:p>
          <a:p>
            <a:pPr lvl="1"/>
            <a:r>
              <a:rPr lang="en-US" dirty="0"/>
              <a:t>Personalization</a:t>
            </a:r>
          </a:p>
          <a:p>
            <a:pPr lvl="1"/>
            <a:r>
              <a:rPr lang="en-US" dirty="0"/>
              <a:t>Healthcare</a:t>
            </a:r>
          </a:p>
          <a:p>
            <a:pPr lvl="1"/>
            <a:r>
              <a:rPr lang="en-US" dirty="0"/>
              <a:t>New data sets</a:t>
            </a:r>
          </a:p>
          <a:p>
            <a:r>
              <a:rPr lang="en-US" dirty="0"/>
              <a:t>Some context</a:t>
            </a:r>
          </a:p>
          <a:p>
            <a:pPr lvl="1"/>
            <a:r>
              <a:rPr lang="en-US" dirty="0"/>
              <a:t>We assume supervised or semi-supervised learning</a:t>
            </a:r>
          </a:p>
          <a:p>
            <a:pPr lvl="1"/>
            <a:r>
              <a:rPr lang="en-US" dirty="0"/>
              <a:t>Large scale</a:t>
            </a:r>
          </a:p>
          <a:p>
            <a:pPr lvl="1"/>
            <a:r>
              <a:rPr lang="en-US" dirty="0"/>
              <a:t>Continuous</a:t>
            </a:r>
          </a:p>
        </p:txBody>
      </p:sp>
    </p:spTree>
    <p:extLst>
      <p:ext uri="{BB962C8B-B14F-4D97-AF65-F5344CB8AC3E}">
        <p14:creationId xmlns:p14="http://schemas.microsoft.com/office/powerpoint/2010/main" val="1453931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3766E-BAF4-44A0-8968-EBC754C86B65}"/>
              </a:ext>
            </a:extLst>
          </p:cNvPr>
          <p:cNvSpPr>
            <a:spLocks noGrp="1"/>
          </p:cNvSpPr>
          <p:nvPr>
            <p:ph type="title"/>
          </p:nvPr>
        </p:nvSpPr>
        <p:spPr/>
        <p:txBody>
          <a:bodyPr/>
          <a:lstStyle/>
          <a:p>
            <a:r>
              <a:rPr lang="en-US" dirty="0"/>
              <a:t>There is hope</a:t>
            </a:r>
          </a:p>
        </p:txBody>
      </p:sp>
      <p:sp>
        <p:nvSpPr>
          <p:cNvPr id="5" name="Text Placeholder 4">
            <a:extLst>
              <a:ext uri="{FF2B5EF4-FFF2-40B4-BE49-F238E27FC236}">
                <a16:creationId xmlns:a16="http://schemas.microsoft.com/office/drawing/2014/main" id="{DD45B72E-803F-4E5D-95D5-300FD452A0FC}"/>
              </a:ext>
            </a:extLst>
          </p:cNvPr>
          <p:cNvSpPr>
            <a:spLocks noGrp="1"/>
          </p:cNvSpPr>
          <p:nvPr>
            <p:ph idx="1"/>
          </p:nvPr>
        </p:nvSpPr>
        <p:spPr/>
        <p:txBody>
          <a:bodyPr>
            <a:normAutofit/>
          </a:bodyPr>
          <a:lstStyle/>
          <a:p>
            <a:r>
              <a:rPr lang="en-US" dirty="0"/>
              <a:t>Human Computation</a:t>
            </a:r>
          </a:p>
          <a:p>
            <a:pPr lvl="1"/>
            <a:r>
              <a:rPr lang="en-US" dirty="0"/>
              <a:t>Artificial Intelligence</a:t>
            </a:r>
          </a:p>
          <a:p>
            <a:pPr lvl="1"/>
            <a:r>
              <a:rPr lang="en-US" dirty="0"/>
              <a:t>Computer Science</a:t>
            </a:r>
          </a:p>
          <a:p>
            <a:pPr lvl="1"/>
            <a:r>
              <a:rPr lang="en-US" dirty="0"/>
              <a:t>Human-Computer Interaction</a:t>
            </a:r>
          </a:p>
          <a:p>
            <a:pPr lvl="1"/>
            <a:r>
              <a:rPr lang="en-US" dirty="0"/>
              <a:t>Economics</a:t>
            </a:r>
          </a:p>
          <a:p>
            <a:pPr lvl="1"/>
            <a:r>
              <a:rPr lang="en-US" dirty="0"/>
              <a:t>Behavioral sciences</a:t>
            </a:r>
          </a:p>
          <a:p>
            <a:r>
              <a:rPr lang="en-US" dirty="0"/>
              <a:t>Lots of research and new ideas</a:t>
            </a:r>
          </a:p>
          <a:p>
            <a:r>
              <a:rPr lang="en-US" dirty="0"/>
              <a:t>This section</a:t>
            </a:r>
          </a:p>
          <a:p>
            <a:pPr lvl="1"/>
            <a:r>
              <a:rPr lang="en-US" dirty="0"/>
              <a:t>Programming perspective, quality framework, data pipelines, future trends </a:t>
            </a:r>
          </a:p>
          <a:p>
            <a:endParaRPr lang="en-US" dirty="0"/>
          </a:p>
          <a:p>
            <a:endParaRPr lang="en-US" dirty="0"/>
          </a:p>
        </p:txBody>
      </p:sp>
      <p:sp>
        <p:nvSpPr>
          <p:cNvPr id="6" name="Rectangle 5">
            <a:extLst>
              <a:ext uri="{FF2B5EF4-FFF2-40B4-BE49-F238E27FC236}">
                <a16:creationId xmlns:a16="http://schemas.microsoft.com/office/drawing/2014/main" id="{58A1270E-78E0-13DC-76DA-6C05865BDCF2}"/>
              </a:ext>
            </a:extLst>
          </p:cNvPr>
          <p:cNvSpPr/>
          <p:nvPr/>
        </p:nvSpPr>
        <p:spPr>
          <a:xfrm>
            <a:off x="0" y="6436817"/>
            <a:ext cx="12192000" cy="307777"/>
          </a:xfrm>
          <a:prstGeom prst="rect">
            <a:avLst/>
          </a:prstGeom>
        </p:spPr>
        <p:txBody>
          <a:bodyPr wrap="square">
            <a:spAutoFit/>
          </a:bodyPr>
          <a:lstStyle/>
          <a:p>
            <a:pPr algn="ctr"/>
            <a:r>
              <a:rPr lang="en-US" sz="1400" dirty="0">
                <a:hlinkClick r:id="rId2"/>
              </a:rPr>
              <a:t>https://www.humancomputation.com/</a:t>
            </a:r>
            <a:r>
              <a:rPr lang="en-US" sz="1400" dirty="0"/>
              <a:t> </a:t>
            </a:r>
          </a:p>
        </p:txBody>
      </p:sp>
    </p:spTree>
    <p:extLst>
      <p:ext uri="{BB962C8B-B14F-4D97-AF65-F5344CB8AC3E}">
        <p14:creationId xmlns:p14="http://schemas.microsoft.com/office/powerpoint/2010/main" val="4179941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labels?</a:t>
            </a:r>
          </a:p>
        </p:txBody>
      </p:sp>
      <p:sp>
        <p:nvSpPr>
          <p:cNvPr id="3" name="Content Placeholder 2"/>
          <p:cNvSpPr>
            <a:spLocks noGrp="1"/>
          </p:cNvSpPr>
          <p:nvPr>
            <p:ph idx="1"/>
          </p:nvPr>
        </p:nvSpPr>
        <p:spPr/>
        <p:txBody>
          <a:bodyPr/>
          <a:lstStyle/>
          <a:p>
            <a:r>
              <a:rPr lang="en-US" dirty="0"/>
              <a:t>Information retrieval</a:t>
            </a:r>
          </a:p>
          <a:p>
            <a:r>
              <a:rPr lang="en-US" dirty="0"/>
              <a:t>Natural language processing</a:t>
            </a:r>
          </a:p>
          <a:p>
            <a:r>
              <a:rPr lang="en-US" dirty="0"/>
              <a:t>Machine learning</a:t>
            </a:r>
          </a:p>
          <a:p>
            <a:r>
              <a:rPr lang="en-US" dirty="0"/>
              <a:t>Artificial intelligence</a:t>
            </a:r>
          </a:p>
        </p:txBody>
      </p:sp>
    </p:spTree>
    <p:extLst>
      <p:ext uri="{BB962C8B-B14F-4D97-AF65-F5344CB8AC3E}">
        <p14:creationId xmlns:p14="http://schemas.microsoft.com/office/powerpoint/2010/main" val="1525956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4E21-C2C8-4410-8D76-206AE6693B1A}"/>
              </a:ext>
            </a:extLst>
          </p:cNvPr>
          <p:cNvSpPr>
            <a:spLocks noGrp="1"/>
          </p:cNvSpPr>
          <p:nvPr>
            <p:ph type="title"/>
          </p:nvPr>
        </p:nvSpPr>
        <p:spPr/>
        <p:txBody>
          <a:bodyPr/>
          <a:lstStyle/>
          <a:p>
            <a:r>
              <a:rPr lang="en-US" dirty="0"/>
              <a:t>Why we care?</a:t>
            </a:r>
          </a:p>
        </p:txBody>
      </p:sp>
      <p:sp>
        <p:nvSpPr>
          <p:cNvPr id="3" name="Text Placeholder 2">
            <a:extLst>
              <a:ext uri="{FF2B5EF4-FFF2-40B4-BE49-F238E27FC236}">
                <a16:creationId xmlns:a16="http://schemas.microsoft.com/office/drawing/2014/main" id="{7E1F8998-8906-425A-BFAE-A0AC9B1ACC69}"/>
              </a:ext>
            </a:extLst>
          </p:cNvPr>
          <p:cNvSpPr>
            <a:spLocks noGrp="1"/>
          </p:cNvSpPr>
          <p:nvPr>
            <p:ph idx="1"/>
          </p:nvPr>
        </p:nvSpPr>
        <p:spPr/>
        <p:txBody>
          <a:bodyPr/>
          <a:lstStyle/>
          <a:p>
            <a:r>
              <a:rPr lang="en-US" dirty="0"/>
              <a:t>Provenance</a:t>
            </a:r>
          </a:p>
          <a:p>
            <a:r>
              <a:rPr lang="en-US" dirty="0"/>
              <a:t>Reproducibility &amp; debugging</a:t>
            </a:r>
          </a:p>
          <a:p>
            <a:r>
              <a:rPr lang="en-US" dirty="0" err="1"/>
              <a:t>Explainability</a:t>
            </a:r>
            <a:r>
              <a:rPr lang="en-US" dirty="0"/>
              <a:t> &amp; interpretability </a:t>
            </a:r>
          </a:p>
          <a:p>
            <a:pPr lvl="1"/>
            <a:r>
              <a:rPr lang="en-US" dirty="0"/>
              <a:t>How a training set was created</a:t>
            </a:r>
          </a:p>
          <a:p>
            <a:r>
              <a:rPr lang="en-US" dirty="0"/>
              <a:t>Bias and fairness</a:t>
            </a:r>
          </a:p>
          <a:p>
            <a:r>
              <a:rPr lang="en-US" dirty="0"/>
              <a:t>Data management</a:t>
            </a:r>
          </a:p>
          <a:p>
            <a:pPr lvl="1"/>
            <a:r>
              <a:rPr lang="en-US" dirty="0"/>
              <a:t>ML/AI models live &amp; die by the quality of input data</a:t>
            </a:r>
          </a:p>
          <a:p>
            <a:pPr lvl="1"/>
            <a:r>
              <a:rPr lang="en-US" dirty="0"/>
              <a:t>Metadata about labels</a:t>
            </a:r>
          </a:p>
          <a:p>
            <a:pPr lvl="1"/>
            <a:r>
              <a:rPr lang="en-US" dirty="0"/>
              <a:t>Maintenance</a:t>
            </a:r>
          </a:p>
        </p:txBody>
      </p:sp>
      <p:sp>
        <p:nvSpPr>
          <p:cNvPr id="4" name="Rectangle 3">
            <a:extLst>
              <a:ext uri="{FF2B5EF4-FFF2-40B4-BE49-F238E27FC236}">
                <a16:creationId xmlns:a16="http://schemas.microsoft.com/office/drawing/2014/main" id="{B3FF5B02-C80C-74D4-E2A9-178DE3BA4D21}"/>
              </a:ext>
            </a:extLst>
          </p:cNvPr>
          <p:cNvSpPr/>
          <p:nvPr/>
        </p:nvSpPr>
        <p:spPr>
          <a:xfrm>
            <a:off x="0" y="6436817"/>
            <a:ext cx="12192000" cy="307777"/>
          </a:xfrm>
          <a:prstGeom prst="rect">
            <a:avLst/>
          </a:prstGeom>
        </p:spPr>
        <p:txBody>
          <a:bodyPr wrap="square">
            <a:spAutoFit/>
          </a:bodyPr>
          <a:lstStyle/>
          <a:p>
            <a:pPr algn="ctr"/>
            <a:r>
              <a:rPr lang="en-US" sz="1400" dirty="0"/>
              <a:t>Lora </a:t>
            </a:r>
            <a:r>
              <a:rPr lang="en-US" sz="1400" dirty="0" err="1"/>
              <a:t>Aroyo</a:t>
            </a:r>
            <a:r>
              <a:rPr lang="en-US" sz="1400" dirty="0"/>
              <a:t> et al. "Data excellence for AI: why should you care?" Interactions 29(2): 66-69 (2022)</a:t>
            </a:r>
          </a:p>
        </p:txBody>
      </p:sp>
    </p:spTree>
    <p:extLst>
      <p:ext uri="{BB962C8B-B14F-4D97-AF65-F5344CB8AC3E}">
        <p14:creationId xmlns:p14="http://schemas.microsoft.com/office/powerpoint/2010/main" val="2142123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14348</TotalTime>
  <Words>4043</Words>
  <Application>Microsoft Macintosh PowerPoint</Application>
  <PresentationFormat>Widescreen</PresentationFormat>
  <Paragraphs>512</Paragraphs>
  <Slides>44</Slides>
  <Notes>15</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Calibri Light</vt:lpstr>
      <vt:lpstr>Cambria Math</vt:lpstr>
      <vt:lpstr>Courier New</vt:lpstr>
      <vt:lpstr>Noto Sans</vt:lpstr>
      <vt:lpstr>Segoe UI</vt:lpstr>
      <vt:lpstr>Wingdings</vt:lpstr>
      <vt:lpstr>Office Theme</vt:lpstr>
      <vt:lpstr>The Easy,  the Hard  and the Ugly</vt:lpstr>
      <vt:lpstr>Ugly: Outline</vt:lpstr>
      <vt:lpstr>Ugly: Outline</vt:lpstr>
      <vt:lpstr>Ugly - Labeling</vt:lpstr>
      <vt:lpstr>The bad news first</vt:lpstr>
      <vt:lpstr>There is hope</vt:lpstr>
      <vt:lpstr>What is a label?</vt:lpstr>
      <vt:lpstr>Why we need labels?</vt:lpstr>
      <vt:lpstr>Why we care?</vt:lpstr>
      <vt:lpstr>Lifecycle of a label</vt:lpstr>
      <vt:lpstr>Relevance labels</vt:lpstr>
      <vt:lpstr>Careful with that axe data, Eugene</vt:lpstr>
      <vt:lpstr>The state of the field</vt:lpstr>
      <vt:lpstr>The need for humans</vt:lpstr>
      <vt:lpstr>Problems</vt:lpstr>
      <vt:lpstr>A spectrum of labeling tasks</vt:lpstr>
      <vt:lpstr>Prepare the environment</vt:lpstr>
      <vt:lpstr>HIT design principles</vt:lpstr>
      <vt:lpstr>Quality control in general</vt:lpstr>
      <vt:lpstr>Algorithms used in practice</vt:lpstr>
      <vt:lpstr>Behavioral features</vt:lpstr>
      <vt:lpstr>Active learning</vt:lpstr>
      <vt:lpstr>Error rates for different worker/HIT groups</vt:lpstr>
      <vt:lpstr>Snorkel approach</vt:lpstr>
      <vt:lpstr>LLMs</vt:lpstr>
      <vt:lpstr>Spectrum of human-machine collaboration</vt:lpstr>
      <vt:lpstr>Prompting</vt:lpstr>
      <vt:lpstr>Setup</vt:lpstr>
      <vt:lpstr>Prompt structure</vt:lpstr>
      <vt:lpstr>Discussion</vt:lpstr>
      <vt:lpstr>The main process is unchanged </vt:lpstr>
      <vt:lpstr>Prompts compared to HITs</vt:lpstr>
      <vt:lpstr>Preliminary results</vt:lpstr>
      <vt:lpstr>Discussion</vt:lpstr>
      <vt:lpstr>LLMs and human computation</vt:lpstr>
      <vt:lpstr>The main process is unchanged </vt:lpstr>
      <vt:lpstr>The Easy,  the Hard  and the Ugly</vt:lpstr>
      <vt:lpstr>History of Irresponsible AI Risk (5 years ago) Product gets canceled</vt:lpstr>
      <vt:lpstr>Are we losing ground???  Are we at fault???</vt:lpstr>
      <vt:lpstr>Reporter wanted to talk about new risks; Accused Facebook of pivoting to old risks https://www.technologyreview.com/2021/03/11/1020600/facebook-responsible-ai-misinformation/ </vt:lpstr>
      <vt:lpstr>Ugly: Responsible AI</vt:lpstr>
      <vt:lpstr>Winter is Coming</vt:lpstr>
      <vt:lpstr>Recommendation:  Go for Singles (Not Home Runs)</vt:lpstr>
      <vt:lpstr>What should we do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ACL-2022 Tutorial: Part A: Simple Uses of Deep Nets</dc:title>
  <dc:creator>sglflqcz</dc:creator>
  <cp:lastModifiedBy>Church, Kenneth</cp:lastModifiedBy>
  <cp:revision>30</cp:revision>
  <dcterms:created xsi:type="dcterms:W3CDTF">2022-05-07T16:48:18Z</dcterms:created>
  <dcterms:modified xsi:type="dcterms:W3CDTF">2023-10-20T17:00:08Z</dcterms:modified>
</cp:coreProperties>
</file>